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1"/>
  </p:sldMasterIdLst>
  <p:notesMasterIdLst>
    <p:notesMasterId r:id="rId13"/>
  </p:notesMasterIdLst>
  <p:sldIdLst>
    <p:sldId id="256" r:id="rId2"/>
    <p:sldId id="358" r:id="rId3"/>
    <p:sldId id="257" r:id="rId4"/>
    <p:sldId id="261" r:id="rId5"/>
    <p:sldId id="363" r:id="rId6"/>
    <p:sldId id="359" r:id="rId7"/>
    <p:sldId id="364" r:id="rId8"/>
    <p:sldId id="360" r:id="rId9"/>
    <p:sldId id="361" r:id="rId10"/>
    <p:sldId id="362" r:id="rId11"/>
    <p:sldId id="365" r:id="rId1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022FB7-2B8E-4E70-8724-99FA52D4B4A0}" v="3" dt="2022-07-30T06:23:45.0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7" autoAdjust="0"/>
    <p:restoredTop sz="94660"/>
  </p:normalViewPr>
  <p:slideViewPr>
    <p:cSldViewPr snapToGrid="0">
      <p:cViewPr varScale="1">
        <p:scale>
          <a:sx n="92" d="100"/>
          <a:sy n="92" d="100"/>
        </p:scale>
        <p:origin x="96" y="3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7FE81A0-AD16-4132-B3DE-D9478C55AD0E}" type="datetimeFigureOut">
              <a:rPr lang="en-AU" smtClean="0"/>
              <a:t>31/07/2022</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34D8975F-5DAD-4A33-8B9F-6FCF3C3D597E}" type="slidenum">
              <a:rPr lang="en-AU" smtClean="0"/>
              <a:t>‹#›</a:t>
            </a:fld>
            <a:endParaRPr lang="en-AU"/>
          </a:p>
        </p:txBody>
      </p:sp>
    </p:spTree>
    <p:extLst>
      <p:ext uri="{BB962C8B-B14F-4D97-AF65-F5344CB8AC3E}">
        <p14:creationId xmlns:p14="http://schemas.microsoft.com/office/powerpoint/2010/main" val="1635852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F9B543D-16BF-4C73-B445-DBAE2BB7BB75}" type="slidenum">
              <a:rPr lang="en-AU" smtClean="0"/>
              <a:t>4</a:t>
            </a:fld>
            <a:endParaRPr lang="en-AU"/>
          </a:p>
        </p:txBody>
      </p:sp>
    </p:spTree>
    <p:extLst>
      <p:ext uri="{BB962C8B-B14F-4D97-AF65-F5344CB8AC3E}">
        <p14:creationId xmlns:p14="http://schemas.microsoft.com/office/powerpoint/2010/main" val="1319598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7/31/2022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704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7/31/2022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9393786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7/31/2022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124529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7/31/2022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315938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7/31/2022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9760595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7/31/2022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2092633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3192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0829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21923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7/31/2022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672611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43741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7/31/2022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02595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7/31/2022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52300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2148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59312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7/31/2022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01812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t>7/31/2022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2020801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88101-131A-DD0C-E165-7A98D214628F}"/>
              </a:ext>
            </a:extLst>
          </p:cNvPr>
          <p:cNvPicPr>
            <a:picLocks noChangeAspect="1"/>
          </p:cNvPicPr>
          <p:nvPr/>
        </p:nvPicPr>
        <p:blipFill rotWithShape="1">
          <a:blip r:embed="rId2"/>
          <a:srcRect t="4342" r="2" b="7843"/>
          <a:stretch/>
        </p:blipFill>
        <p:spPr>
          <a:xfrm>
            <a:off x="8555182" y="78756"/>
            <a:ext cx="3650850" cy="3562289"/>
          </a:xfrm>
          <a:prstGeom prst="rect">
            <a:avLst/>
          </a:prstGeom>
        </p:spPr>
      </p:pic>
      <p:pic>
        <p:nvPicPr>
          <p:cNvPr id="12" name="Picture 11">
            <a:extLst>
              <a:ext uri="{FF2B5EF4-FFF2-40B4-BE49-F238E27FC236}">
                <a16:creationId xmlns:a16="http://schemas.microsoft.com/office/drawing/2014/main" id="{C62C3919-9F0A-D3E4-2DF8-1F85C91E58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291" y="4513007"/>
            <a:ext cx="1973527" cy="2318493"/>
          </a:xfrm>
          <a:prstGeom prst="rect">
            <a:avLst/>
          </a:prstGeom>
        </p:spPr>
      </p:pic>
      <p:sp>
        <p:nvSpPr>
          <p:cNvPr id="8" name="Subtitle 7">
            <a:extLst>
              <a:ext uri="{FF2B5EF4-FFF2-40B4-BE49-F238E27FC236}">
                <a16:creationId xmlns:a16="http://schemas.microsoft.com/office/drawing/2014/main" id="{17DDE9D7-1635-6383-D995-BA8AE73C0257}"/>
              </a:ext>
            </a:extLst>
          </p:cNvPr>
          <p:cNvSpPr>
            <a:spLocks noGrp="1"/>
          </p:cNvSpPr>
          <p:nvPr>
            <p:ph type="subTitle" idx="1"/>
          </p:nvPr>
        </p:nvSpPr>
        <p:spPr/>
        <p:txBody>
          <a:bodyPr/>
          <a:lstStyle/>
          <a:p>
            <a:endParaRPr lang="en-AU" dirty="0"/>
          </a:p>
        </p:txBody>
      </p:sp>
      <p:sp>
        <p:nvSpPr>
          <p:cNvPr id="11" name="TextBox 10">
            <a:extLst>
              <a:ext uri="{FF2B5EF4-FFF2-40B4-BE49-F238E27FC236}">
                <a16:creationId xmlns:a16="http://schemas.microsoft.com/office/drawing/2014/main" id="{9CC65515-7EE4-CBF9-0CDA-1BF3F736BDEA}"/>
              </a:ext>
            </a:extLst>
          </p:cNvPr>
          <p:cNvSpPr txBox="1"/>
          <p:nvPr/>
        </p:nvSpPr>
        <p:spPr>
          <a:xfrm>
            <a:off x="1126054" y="114478"/>
            <a:ext cx="7515553" cy="1077218"/>
          </a:xfrm>
          <a:prstGeom prst="rect">
            <a:avLst/>
          </a:prstGeom>
          <a:noFill/>
        </p:spPr>
        <p:txBody>
          <a:bodyPr wrap="square">
            <a:spAutoFit/>
          </a:bodyPr>
          <a:lstStyle/>
          <a:p>
            <a:r>
              <a:rPr lang="en-US" sz="3200" b="1" dirty="0">
                <a:solidFill>
                  <a:schemeClr val="accent2"/>
                </a:solidFill>
              </a:rPr>
              <a:t>Kangaroo Emotions, Stress, the Polyvagal Theory and Rehabilitation</a:t>
            </a:r>
            <a:endParaRPr lang="en-AU" sz="3200" dirty="0">
              <a:solidFill>
                <a:schemeClr val="accent2"/>
              </a:solidFill>
            </a:endParaRPr>
          </a:p>
        </p:txBody>
      </p:sp>
    </p:spTree>
    <p:extLst>
      <p:ext uri="{BB962C8B-B14F-4D97-AF65-F5344CB8AC3E}">
        <p14:creationId xmlns:p14="http://schemas.microsoft.com/office/powerpoint/2010/main" val="2084751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AB5F5-C339-DB54-6DB2-A84101B6B919}"/>
              </a:ext>
            </a:extLst>
          </p:cNvPr>
          <p:cNvSpPr>
            <a:spLocks noGrp="1"/>
          </p:cNvSpPr>
          <p:nvPr>
            <p:ph type="title"/>
          </p:nvPr>
        </p:nvSpPr>
        <p:spPr/>
        <p:txBody>
          <a:bodyPr/>
          <a:lstStyle/>
          <a:p>
            <a:r>
              <a:rPr lang="en-AU" dirty="0"/>
              <a:t>					Shutdown, Frozen</a:t>
            </a:r>
            <a:br>
              <a:rPr lang="en-AU" dirty="0"/>
            </a:br>
            <a:r>
              <a:rPr lang="en-AU" dirty="0"/>
              <a:t>						(Dorsal Vagal)</a:t>
            </a:r>
          </a:p>
        </p:txBody>
      </p:sp>
      <p:pic>
        <p:nvPicPr>
          <p:cNvPr id="4" name="Content Placeholder 3">
            <a:extLst>
              <a:ext uri="{FF2B5EF4-FFF2-40B4-BE49-F238E27FC236}">
                <a16:creationId xmlns:a16="http://schemas.microsoft.com/office/drawing/2014/main" id="{3FAD4881-CEC0-5611-8156-0A9BC243DAF3}"/>
              </a:ext>
            </a:extLst>
          </p:cNvPr>
          <p:cNvPicPr>
            <a:picLocks noGrp="1" noChangeAspect="1"/>
          </p:cNvPicPr>
          <p:nvPr>
            <p:ph idx="1"/>
          </p:nvPr>
        </p:nvPicPr>
        <p:blipFill>
          <a:blip r:embed="rId2"/>
          <a:stretch>
            <a:fillRect/>
          </a:stretch>
        </p:blipFill>
        <p:spPr>
          <a:xfrm>
            <a:off x="5896534" y="2292206"/>
            <a:ext cx="2911077" cy="3881437"/>
          </a:xfrm>
          <a:prstGeom prst="rect">
            <a:avLst/>
          </a:prstGeom>
        </p:spPr>
      </p:pic>
      <p:pic>
        <p:nvPicPr>
          <p:cNvPr id="6" name="Picture 5" descr="A picture containing mammal, hay&#10;&#10;Description automatically generated">
            <a:extLst>
              <a:ext uri="{FF2B5EF4-FFF2-40B4-BE49-F238E27FC236}">
                <a16:creationId xmlns:a16="http://schemas.microsoft.com/office/drawing/2014/main" id="{4ECE4B81-AE4E-4D4B-48F9-3E2D6B274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45" y="2341418"/>
            <a:ext cx="4572000" cy="3768436"/>
          </a:xfrm>
          <a:prstGeom prst="rect">
            <a:avLst/>
          </a:prstGeom>
        </p:spPr>
      </p:pic>
    </p:spTree>
    <p:extLst>
      <p:ext uri="{BB962C8B-B14F-4D97-AF65-F5344CB8AC3E}">
        <p14:creationId xmlns:p14="http://schemas.microsoft.com/office/powerpoint/2010/main" val="280398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D0FB-47D4-AEB9-C4CE-5EDA14B9B9C4}"/>
              </a:ext>
            </a:extLst>
          </p:cNvPr>
          <p:cNvSpPr>
            <a:spLocks noGrp="1"/>
          </p:cNvSpPr>
          <p:nvPr>
            <p:ph type="title"/>
          </p:nvPr>
        </p:nvSpPr>
        <p:spPr>
          <a:xfrm>
            <a:off x="677334" y="609600"/>
            <a:ext cx="9554248" cy="810491"/>
          </a:xfrm>
        </p:spPr>
        <p:txBody>
          <a:bodyPr>
            <a:normAutofit fontScale="90000"/>
          </a:bodyPr>
          <a:lstStyle/>
          <a:p>
            <a:r>
              <a:rPr lang="en-AU" b="1" dirty="0"/>
              <a:t>An example of the Polyvagal theory in action</a:t>
            </a:r>
          </a:p>
        </p:txBody>
      </p:sp>
      <p:graphicFrame>
        <p:nvGraphicFramePr>
          <p:cNvPr id="7" name="Table 7">
            <a:extLst>
              <a:ext uri="{FF2B5EF4-FFF2-40B4-BE49-F238E27FC236}">
                <a16:creationId xmlns:a16="http://schemas.microsoft.com/office/drawing/2014/main" id="{A765C42F-8E53-4997-27F1-506F6ABA3ED1}"/>
              </a:ext>
            </a:extLst>
          </p:cNvPr>
          <p:cNvGraphicFramePr>
            <a:graphicFrameLocks noGrp="1"/>
          </p:cNvGraphicFramePr>
          <p:nvPr>
            <p:ph idx="1"/>
            <p:extLst>
              <p:ext uri="{D42A27DB-BD31-4B8C-83A1-F6EECF244321}">
                <p14:modId xmlns:p14="http://schemas.microsoft.com/office/powerpoint/2010/main" val="2392208452"/>
              </p:ext>
            </p:extLst>
          </p:nvPr>
        </p:nvGraphicFramePr>
        <p:xfrm>
          <a:off x="5332991" y="2355272"/>
          <a:ext cx="3651682" cy="1854200"/>
        </p:xfrm>
        <a:graphic>
          <a:graphicData uri="http://schemas.openxmlformats.org/drawingml/2006/table">
            <a:tbl>
              <a:tblPr firstRow="1" bandRow="1">
                <a:tableStyleId>{5C22544A-7EE6-4342-B048-85BDC9FD1C3A}</a:tableStyleId>
              </a:tblPr>
              <a:tblGrid>
                <a:gridCol w="1275628">
                  <a:extLst>
                    <a:ext uri="{9D8B030D-6E8A-4147-A177-3AD203B41FA5}">
                      <a16:colId xmlns:a16="http://schemas.microsoft.com/office/drawing/2014/main" val="353200842"/>
                    </a:ext>
                  </a:extLst>
                </a:gridCol>
                <a:gridCol w="1336963">
                  <a:extLst>
                    <a:ext uri="{9D8B030D-6E8A-4147-A177-3AD203B41FA5}">
                      <a16:colId xmlns:a16="http://schemas.microsoft.com/office/drawing/2014/main" val="1296545335"/>
                    </a:ext>
                  </a:extLst>
                </a:gridCol>
                <a:gridCol w="1039091">
                  <a:extLst>
                    <a:ext uri="{9D8B030D-6E8A-4147-A177-3AD203B41FA5}">
                      <a16:colId xmlns:a16="http://schemas.microsoft.com/office/drawing/2014/main" val="1530340808"/>
                    </a:ext>
                  </a:extLst>
                </a:gridCol>
              </a:tblGrid>
              <a:tr h="370840">
                <a:tc>
                  <a:txBody>
                    <a:bodyPr/>
                    <a:lstStyle/>
                    <a:p>
                      <a:r>
                        <a:rPr lang="en-AU" dirty="0"/>
                        <a:t>Date</a:t>
                      </a:r>
                    </a:p>
                  </a:txBody>
                  <a:tcPr/>
                </a:tc>
                <a:tc>
                  <a:txBody>
                    <a:bodyPr/>
                    <a:lstStyle/>
                    <a:p>
                      <a:r>
                        <a:rPr lang="en-AU" dirty="0"/>
                        <a:t>CK</a:t>
                      </a:r>
                    </a:p>
                  </a:txBody>
                  <a:tcPr/>
                </a:tc>
                <a:tc>
                  <a:txBody>
                    <a:bodyPr/>
                    <a:lstStyle/>
                    <a:p>
                      <a:r>
                        <a:rPr lang="en-AU" dirty="0"/>
                        <a:t>CORT</a:t>
                      </a:r>
                    </a:p>
                  </a:txBody>
                  <a:tcPr/>
                </a:tc>
                <a:extLst>
                  <a:ext uri="{0D108BD9-81ED-4DB2-BD59-A6C34878D82A}">
                    <a16:rowId xmlns:a16="http://schemas.microsoft.com/office/drawing/2014/main" val="1209786186"/>
                  </a:ext>
                </a:extLst>
              </a:tr>
              <a:tr h="370840">
                <a:tc>
                  <a:txBody>
                    <a:bodyPr/>
                    <a:lstStyle/>
                    <a:p>
                      <a:r>
                        <a:rPr lang="en-AU" dirty="0"/>
                        <a:t>5/7/22</a:t>
                      </a:r>
                    </a:p>
                  </a:txBody>
                  <a:tcPr/>
                </a:tc>
                <a:tc>
                  <a:txBody>
                    <a:bodyPr/>
                    <a:lstStyle/>
                    <a:p>
                      <a:r>
                        <a:rPr lang="en-AU" dirty="0"/>
                        <a:t>139,826</a:t>
                      </a:r>
                    </a:p>
                  </a:txBody>
                  <a:tcPr/>
                </a:tc>
                <a:tc>
                  <a:txBody>
                    <a:bodyPr/>
                    <a:lstStyle/>
                    <a:p>
                      <a:r>
                        <a:rPr lang="en-AU" dirty="0"/>
                        <a:t>242</a:t>
                      </a:r>
                    </a:p>
                  </a:txBody>
                  <a:tcPr/>
                </a:tc>
                <a:extLst>
                  <a:ext uri="{0D108BD9-81ED-4DB2-BD59-A6C34878D82A}">
                    <a16:rowId xmlns:a16="http://schemas.microsoft.com/office/drawing/2014/main" val="495029202"/>
                  </a:ext>
                </a:extLst>
              </a:tr>
              <a:tr h="370840">
                <a:tc>
                  <a:txBody>
                    <a:bodyPr/>
                    <a:lstStyle/>
                    <a:p>
                      <a:r>
                        <a:rPr lang="en-AU" dirty="0"/>
                        <a:t>6/7/22</a:t>
                      </a:r>
                    </a:p>
                  </a:txBody>
                  <a:tcPr/>
                </a:tc>
                <a:tc>
                  <a:txBody>
                    <a:bodyPr/>
                    <a:lstStyle/>
                    <a:p>
                      <a:r>
                        <a:rPr lang="en-AU" dirty="0"/>
                        <a:t>52,253</a:t>
                      </a:r>
                    </a:p>
                  </a:txBody>
                  <a:tcPr/>
                </a:tc>
                <a:tc>
                  <a:txBody>
                    <a:bodyPr/>
                    <a:lstStyle/>
                    <a:p>
                      <a:r>
                        <a:rPr lang="en-AU" dirty="0"/>
                        <a:t>154</a:t>
                      </a:r>
                    </a:p>
                  </a:txBody>
                  <a:tcPr/>
                </a:tc>
                <a:extLst>
                  <a:ext uri="{0D108BD9-81ED-4DB2-BD59-A6C34878D82A}">
                    <a16:rowId xmlns:a16="http://schemas.microsoft.com/office/drawing/2014/main" val="632816455"/>
                  </a:ext>
                </a:extLst>
              </a:tr>
              <a:tr h="370840">
                <a:tc>
                  <a:txBody>
                    <a:bodyPr/>
                    <a:lstStyle/>
                    <a:p>
                      <a:r>
                        <a:rPr lang="en-AU" dirty="0"/>
                        <a:t>11/7/22</a:t>
                      </a:r>
                    </a:p>
                  </a:txBody>
                  <a:tcPr/>
                </a:tc>
                <a:tc>
                  <a:txBody>
                    <a:bodyPr/>
                    <a:lstStyle/>
                    <a:p>
                      <a:r>
                        <a:rPr lang="en-AU" dirty="0"/>
                        <a:t>8351</a:t>
                      </a:r>
                    </a:p>
                  </a:txBody>
                  <a:tcPr/>
                </a:tc>
                <a:tc>
                  <a:txBody>
                    <a:bodyPr/>
                    <a:lstStyle/>
                    <a:p>
                      <a:r>
                        <a:rPr lang="en-AU" dirty="0"/>
                        <a:t>96</a:t>
                      </a:r>
                    </a:p>
                  </a:txBody>
                  <a:tcPr/>
                </a:tc>
                <a:extLst>
                  <a:ext uri="{0D108BD9-81ED-4DB2-BD59-A6C34878D82A}">
                    <a16:rowId xmlns:a16="http://schemas.microsoft.com/office/drawing/2014/main" val="2330811765"/>
                  </a:ext>
                </a:extLst>
              </a:tr>
              <a:tr h="370840">
                <a:tc>
                  <a:txBody>
                    <a:bodyPr/>
                    <a:lstStyle/>
                    <a:p>
                      <a:r>
                        <a:rPr lang="en-AU" dirty="0"/>
                        <a:t>22/7/22</a:t>
                      </a:r>
                    </a:p>
                  </a:txBody>
                  <a:tcPr/>
                </a:tc>
                <a:tc>
                  <a:txBody>
                    <a:bodyPr/>
                    <a:lstStyle/>
                    <a:p>
                      <a:r>
                        <a:rPr lang="en-AU" dirty="0"/>
                        <a:t>705</a:t>
                      </a:r>
                    </a:p>
                  </a:txBody>
                  <a:tcPr/>
                </a:tc>
                <a:tc>
                  <a:txBody>
                    <a:bodyPr/>
                    <a:lstStyle/>
                    <a:p>
                      <a:r>
                        <a:rPr lang="en-AU" dirty="0"/>
                        <a:t>59</a:t>
                      </a:r>
                    </a:p>
                  </a:txBody>
                  <a:tcPr/>
                </a:tc>
                <a:extLst>
                  <a:ext uri="{0D108BD9-81ED-4DB2-BD59-A6C34878D82A}">
                    <a16:rowId xmlns:a16="http://schemas.microsoft.com/office/drawing/2014/main" val="3871546798"/>
                  </a:ext>
                </a:extLst>
              </a:tr>
            </a:tbl>
          </a:graphicData>
        </a:graphic>
      </p:graphicFrame>
      <p:sp>
        <p:nvSpPr>
          <p:cNvPr id="8" name="TextBox 7">
            <a:extLst>
              <a:ext uri="{FF2B5EF4-FFF2-40B4-BE49-F238E27FC236}">
                <a16:creationId xmlns:a16="http://schemas.microsoft.com/office/drawing/2014/main" id="{EE2E435C-DC19-E2F9-4568-C9928E5C37AA}"/>
              </a:ext>
            </a:extLst>
          </p:cNvPr>
          <p:cNvSpPr txBox="1"/>
          <p:nvPr/>
        </p:nvSpPr>
        <p:spPr>
          <a:xfrm>
            <a:off x="5278580" y="4209472"/>
            <a:ext cx="3068784" cy="646331"/>
          </a:xfrm>
          <a:prstGeom prst="rect">
            <a:avLst/>
          </a:prstGeom>
          <a:noFill/>
        </p:spPr>
        <p:txBody>
          <a:bodyPr wrap="square" rtlCol="0">
            <a:spAutoFit/>
          </a:bodyPr>
          <a:lstStyle/>
          <a:p>
            <a:r>
              <a:rPr lang="en-AU" dirty="0"/>
              <a:t>CK Normal 280 – 2790 U/L </a:t>
            </a:r>
          </a:p>
          <a:p>
            <a:r>
              <a:rPr lang="en-AU" dirty="0"/>
              <a:t>CORT Normal  &lt; 50nmol</a:t>
            </a:r>
          </a:p>
        </p:txBody>
      </p:sp>
      <p:sp>
        <p:nvSpPr>
          <p:cNvPr id="10" name="TextBox 9">
            <a:extLst>
              <a:ext uri="{FF2B5EF4-FFF2-40B4-BE49-F238E27FC236}">
                <a16:creationId xmlns:a16="http://schemas.microsoft.com/office/drawing/2014/main" id="{A693DE72-55DF-9744-C1A4-92ABE57AA63C}"/>
              </a:ext>
            </a:extLst>
          </p:cNvPr>
          <p:cNvSpPr txBox="1"/>
          <p:nvPr/>
        </p:nvSpPr>
        <p:spPr>
          <a:xfrm>
            <a:off x="677334" y="1517072"/>
            <a:ext cx="4253345" cy="4801314"/>
          </a:xfrm>
          <a:prstGeom prst="rect">
            <a:avLst/>
          </a:prstGeom>
          <a:noFill/>
        </p:spPr>
        <p:txBody>
          <a:bodyPr wrap="square" rtlCol="0">
            <a:spAutoFit/>
          </a:bodyPr>
          <a:lstStyle/>
          <a:p>
            <a:r>
              <a:rPr lang="en-AU" b="1" dirty="0"/>
              <a:t>Cherry Blossom</a:t>
            </a:r>
            <a:r>
              <a:rPr lang="en-AU" dirty="0"/>
              <a:t>. Attacked by two Maremma dogs. When rescued she was suffering from exertional rhabdomyolysis (indicated by the very high CK). She was in a sympathetic flight or fight state (indicated by the very high cortisol.  You can see that over time the exertional rhabdomyolysis is resolved as shown by the decrease in the CK. She was housed inside with three other quiet macropods and received a lot of gentle attention from her carers. Her anxiety decreased as evidenced by the drop in cortisol (a switch from the sympathetic to the parasympathetic ventral vagal state.  </a:t>
            </a:r>
          </a:p>
        </p:txBody>
      </p:sp>
    </p:spTree>
    <p:extLst>
      <p:ext uri="{BB962C8B-B14F-4D97-AF65-F5344CB8AC3E}">
        <p14:creationId xmlns:p14="http://schemas.microsoft.com/office/powerpoint/2010/main" val="498176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16215-36F6-477A-8A20-FFDBC27B8E2A}"/>
              </a:ext>
            </a:extLst>
          </p:cNvPr>
          <p:cNvSpPr>
            <a:spLocks noGrp="1"/>
          </p:cNvSpPr>
          <p:nvPr>
            <p:ph type="title"/>
          </p:nvPr>
        </p:nvSpPr>
        <p:spPr>
          <a:xfrm>
            <a:off x="677334" y="35588"/>
            <a:ext cx="9628716" cy="781050"/>
          </a:xfrm>
        </p:spPr>
        <p:txBody>
          <a:bodyPr>
            <a:normAutofit/>
          </a:bodyPr>
          <a:lstStyle/>
          <a:p>
            <a:r>
              <a:rPr lang="en-AU" sz="4000" b="1" dirty="0"/>
              <a:t>		The emotional lives of kangaroos</a:t>
            </a:r>
          </a:p>
        </p:txBody>
      </p:sp>
      <p:sp>
        <p:nvSpPr>
          <p:cNvPr id="3" name="Content Placeholder 2">
            <a:extLst>
              <a:ext uri="{FF2B5EF4-FFF2-40B4-BE49-F238E27FC236}">
                <a16:creationId xmlns:a16="http://schemas.microsoft.com/office/drawing/2014/main" id="{4E6AD8D9-2747-41FF-9145-2BE7754A195E}"/>
              </a:ext>
            </a:extLst>
          </p:cNvPr>
          <p:cNvSpPr>
            <a:spLocks noGrp="1"/>
          </p:cNvSpPr>
          <p:nvPr>
            <p:ph idx="1"/>
          </p:nvPr>
        </p:nvSpPr>
        <p:spPr>
          <a:xfrm>
            <a:off x="0" y="1714501"/>
            <a:ext cx="11468100" cy="5107912"/>
          </a:xfrm>
        </p:spPr>
        <p:txBody>
          <a:bodyPr>
            <a:normAutofit/>
          </a:bodyPr>
          <a:lstStyle/>
          <a:p>
            <a:pPr marL="0" indent="0">
              <a:buNone/>
            </a:pPr>
            <a:endParaRPr lang="en-AU" dirty="0"/>
          </a:p>
          <a:p>
            <a:r>
              <a:rPr lang="en-AU" sz="3200" i="1" dirty="0"/>
              <a:t>Emotions are not spontaneous upwellings of arbitrary feelings. They are reactions to events. So if we can correlate emotional reactions with the events that trigger them, we can use these reactions as sources of information to help in recovery</a:t>
            </a:r>
            <a:r>
              <a:rPr lang="en-AU" sz="3200" dirty="0"/>
              <a:t>.</a:t>
            </a:r>
          </a:p>
          <a:p>
            <a:r>
              <a:rPr lang="en-AU" sz="3200" dirty="0"/>
              <a:t> </a:t>
            </a:r>
            <a:r>
              <a:rPr lang="en-AU" sz="3200" b="1" dirty="0"/>
              <a:t>The emotional life of an animal is just as important for recovery as is his/her physical life</a:t>
            </a:r>
            <a:r>
              <a:rPr lang="en-AU" sz="3200" dirty="0"/>
              <a:t>.</a:t>
            </a:r>
          </a:p>
          <a:p>
            <a:pPr lvl="2"/>
            <a:r>
              <a:rPr lang="en-AU" sz="2800" dirty="0"/>
              <a:t>The veterinarian cant help you with that.  Its your job to engage with it.</a:t>
            </a:r>
          </a:p>
          <a:p>
            <a:endParaRPr lang="en-AU" dirty="0"/>
          </a:p>
        </p:txBody>
      </p:sp>
      <p:sp>
        <p:nvSpPr>
          <p:cNvPr id="4" name="TextBox 3">
            <a:extLst>
              <a:ext uri="{FF2B5EF4-FFF2-40B4-BE49-F238E27FC236}">
                <a16:creationId xmlns:a16="http://schemas.microsoft.com/office/drawing/2014/main" id="{989873A2-DA06-4D38-9654-4E81F5918BC7}"/>
              </a:ext>
            </a:extLst>
          </p:cNvPr>
          <p:cNvSpPr txBox="1"/>
          <p:nvPr/>
        </p:nvSpPr>
        <p:spPr>
          <a:xfrm>
            <a:off x="0" y="842282"/>
            <a:ext cx="11811000" cy="1200329"/>
          </a:xfrm>
          <a:prstGeom prst="rect">
            <a:avLst/>
          </a:prstGeom>
          <a:noFill/>
        </p:spPr>
        <p:txBody>
          <a:bodyPr wrap="square" rtlCol="0">
            <a:spAutoFit/>
          </a:bodyPr>
          <a:lstStyle/>
          <a:p>
            <a:r>
              <a:rPr lang="en-AU" sz="2400" dirty="0"/>
              <a:t>[Ref: Garlick, S. and Austen, R. “Learning about the emotional lives of kangaroos, cognitive justice and environmental sustainability”. </a:t>
            </a:r>
            <a:r>
              <a:rPr lang="en-AU" sz="2400" i="1" dirty="0"/>
              <a:t>Journal of Relations: Beyond Anthropocentricism,</a:t>
            </a:r>
            <a:r>
              <a:rPr lang="en-AU" sz="2400" dirty="0"/>
              <a:t> 2014, 2 (1).]</a:t>
            </a:r>
          </a:p>
        </p:txBody>
      </p:sp>
    </p:spTree>
    <p:extLst>
      <p:ext uri="{BB962C8B-B14F-4D97-AF65-F5344CB8AC3E}">
        <p14:creationId xmlns:p14="http://schemas.microsoft.com/office/powerpoint/2010/main" val="4136476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5C7CC-3204-2226-9560-FA57DDDBD2F6}"/>
              </a:ext>
            </a:extLst>
          </p:cNvPr>
          <p:cNvSpPr>
            <a:spLocks noGrp="1"/>
          </p:cNvSpPr>
          <p:nvPr>
            <p:ph type="title"/>
          </p:nvPr>
        </p:nvSpPr>
        <p:spPr/>
        <p:txBody>
          <a:bodyPr/>
          <a:lstStyle/>
          <a:p>
            <a:r>
              <a:rPr lang="en-AU" sz="3600" b="1" dirty="0"/>
              <a:t>				Emotional Behaviour</a:t>
            </a:r>
            <a:endParaRPr lang="en-AU" dirty="0"/>
          </a:p>
        </p:txBody>
      </p:sp>
      <p:sp>
        <p:nvSpPr>
          <p:cNvPr id="4" name="Content Placeholder 2">
            <a:extLst>
              <a:ext uri="{FF2B5EF4-FFF2-40B4-BE49-F238E27FC236}">
                <a16:creationId xmlns:a16="http://schemas.microsoft.com/office/drawing/2014/main" id="{D5332343-6448-C626-A8CE-BF2970DF1DA3}"/>
              </a:ext>
            </a:extLst>
          </p:cNvPr>
          <p:cNvSpPr>
            <a:spLocks noGrp="1"/>
          </p:cNvSpPr>
          <p:nvPr>
            <p:ph idx="1"/>
          </p:nvPr>
        </p:nvSpPr>
        <p:spPr>
          <a:xfrm>
            <a:off x="601663" y="1488281"/>
            <a:ext cx="8596312" cy="3881437"/>
          </a:xfrm>
        </p:spPr>
        <p:txBody>
          <a:bodyPr>
            <a:normAutofit/>
          </a:bodyPr>
          <a:lstStyle/>
          <a:p>
            <a:r>
              <a:rPr lang="en-AU" dirty="0"/>
              <a:t> </a:t>
            </a:r>
            <a:r>
              <a:rPr lang="en-AU" sz="3200" dirty="0"/>
              <a:t>Six neural markers identified for kangaroos (joy, separation, anger, relaxation, nurturance, sexuality). </a:t>
            </a:r>
          </a:p>
          <a:p>
            <a:r>
              <a:rPr lang="en-AU" sz="3200" dirty="0"/>
              <a:t> Each has a number of behavioural indicators (see table next slide)</a:t>
            </a:r>
          </a:p>
          <a:p>
            <a:pPr marL="0" indent="0">
              <a:buNone/>
            </a:pPr>
            <a:endParaRPr lang="en-AU" sz="3000" dirty="0"/>
          </a:p>
        </p:txBody>
      </p:sp>
    </p:spTree>
    <p:extLst>
      <p:ext uri="{BB962C8B-B14F-4D97-AF65-F5344CB8AC3E}">
        <p14:creationId xmlns:p14="http://schemas.microsoft.com/office/powerpoint/2010/main" val="3883090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91985-077D-4928-9B27-341DE43D5195}"/>
              </a:ext>
            </a:extLst>
          </p:cNvPr>
          <p:cNvSpPr>
            <a:spLocks noGrp="1"/>
          </p:cNvSpPr>
          <p:nvPr>
            <p:ph type="title"/>
          </p:nvPr>
        </p:nvSpPr>
        <p:spPr>
          <a:xfrm>
            <a:off x="729928" y="132735"/>
            <a:ext cx="10257503" cy="895965"/>
          </a:xfrm>
        </p:spPr>
        <p:txBody>
          <a:bodyPr>
            <a:normAutofit/>
          </a:bodyPr>
          <a:lstStyle/>
          <a:p>
            <a:r>
              <a:rPr lang="en-AU" b="1" dirty="0">
                <a:solidFill>
                  <a:srgbClr val="FF0000"/>
                </a:solidFill>
                <a:latin typeface="Arial" panose="020B0604020202020204" pitchFamily="34" charset="0"/>
                <a:cs typeface="Arial" panose="020B0604020202020204" pitchFamily="34" charset="0"/>
              </a:rPr>
              <a:t>Emotional Behaviour Markers in the Kangaroo</a:t>
            </a:r>
          </a:p>
        </p:txBody>
      </p:sp>
      <p:graphicFrame>
        <p:nvGraphicFramePr>
          <p:cNvPr id="4" name="Table 3">
            <a:extLst>
              <a:ext uri="{FF2B5EF4-FFF2-40B4-BE49-F238E27FC236}">
                <a16:creationId xmlns:a16="http://schemas.microsoft.com/office/drawing/2014/main" id="{44C97C69-9149-4038-85A2-2FF3F43A9179}"/>
              </a:ext>
            </a:extLst>
          </p:cNvPr>
          <p:cNvGraphicFramePr>
            <a:graphicFrameLocks noGrp="1"/>
          </p:cNvGraphicFramePr>
          <p:nvPr/>
        </p:nvGraphicFramePr>
        <p:xfrm>
          <a:off x="0" y="1588847"/>
          <a:ext cx="10449232" cy="5269153"/>
        </p:xfrm>
        <a:graphic>
          <a:graphicData uri="http://schemas.openxmlformats.org/drawingml/2006/table">
            <a:tbl>
              <a:tblPr firstRow="1" firstCol="1" bandRow="1">
                <a:tableStyleId>{5C22544A-7EE6-4342-B048-85BDC9FD1C3A}</a:tableStyleId>
              </a:tblPr>
              <a:tblGrid>
                <a:gridCol w="2145896">
                  <a:extLst>
                    <a:ext uri="{9D8B030D-6E8A-4147-A177-3AD203B41FA5}">
                      <a16:colId xmlns:a16="http://schemas.microsoft.com/office/drawing/2014/main" val="2235675260"/>
                    </a:ext>
                  </a:extLst>
                </a:gridCol>
                <a:gridCol w="8167202">
                  <a:extLst>
                    <a:ext uri="{9D8B030D-6E8A-4147-A177-3AD203B41FA5}">
                      <a16:colId xmlns:a16="http://schemas.microsoft.com/office/drawing/2014/main" val="2719684992"/>
                    </a:ext>
                  </a:extLst>
                </a:gridCol>
                <a:gridCol w="136134">
                  <a:extLst>
                    <a:ext uri="{9D8B030D-6E8A-4147-A177-3AD203B41FA5}">
                      <a16:colId xmlns:a16="http://schemas.microsoft.com/office/drawing/2014/main" val="2534347369"/>
                    </a:ext>
                  </a:extLst>
                </a:gridCol>
              </a:tblGrid>
              <a:tr h="791805">
                <a:tc>
                  <a:txBody>
                    <a:bodyPr/>
                    <a:lstStyle/>
                    <a:p>
                      <a:pPr marL="94615" marR="322580" indent="-6350">
                        <a:lnSpc>
                          <a:spcPct val="103000"/>
                        </a:lnSpc>
                        <a:spcAft>
                          <a:spcPts val="840"/>
                        </a:spcAft>
                      </a:pPr>
                      <a:r>
                        <a:rPr lang="en-AU" sz="2000" dirty="0">
                          <a:effectLst/>
                        </a:rPr>
                        <a:t>Neural states</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2000" dirty="0">
                          <a:effectLst/>
                        </a:rPr>
                        <a:t>Outward indicators (kangaroo)</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endParaRPr lang="en-AU" sz="1400" dirty="0">
                        <a:solidFill>
                          <a:srgbClr val="000000"/>
                        </a:solidFill>
                        <a:effectLst/>
                        <a:latin typeface="Arial" panose="020B0604020202020204" pitchFamily="34" charset="0"/>
                        <a:ea typeface="Arial" panose="020B0604020202020204" pitchFamily="34" charset="0"/>
                      </a:endParaRPr>
                    </a:p>
                  </a:txBody>
                  <a:tcPr marL="49987" marR="49987" marT="0" marB="0"/>
                </a:tc>
                <a:extLst>
                  <a:ext uri="{0D108BD9-81ED-4DB2-BD59-A6C34878D82A}">
                    <a16:rowId xmlns:a16="http://schemas.microsoft.com/office/drawing/2014/main" val="3784758511"/>
                  </a:ext>
                </a:extLst>
              </a:tr>
              <a:tr h="707592">
                <a:tc>
                  <a:txBody>
                    <a:bodyPr/>
                    <a:lstStyle/>
                    <a:p>
                      <a:pPr marL="94615" marR="322580" indent="-6350">
                        <a:lnSpc>
                          <a:spcPct val="103000"/>
                        </a:lnSpc>
                        <a:spcAft>
                          <a:spcPts val="840"/>
                        </a:spcAft>
                      </a:pPr>
                      <a:r>
                        <a:rPr lang="en-AU" sz="2000" b="1" dirty="0">
                          <a:effectLst/>
                        </a:rPr>
                        <a:t>Joy (play)</a:t>
                      </a:r>
                      <a:endParaRPr lang="en-AU" sz="2000" b="1"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2000" dirty="0">
                          <a:effectLst/>
                        </a:rPr>
                        <a:t>Hooning, kicking legs into the air, boxing with kin, chasing kin, eye expression.</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900">
                          <a:effectLst/>
                        </a:rPr>
                        <a:t> </a:t>
                      </a:r>
                      <a:endParaRPr lang="en-AU" sz="900">
                        <a:solidFill>
                          <a:srgbClr val="000000"/>
                        </a:solidFill>
                        <a:effectLst/>
                        <a:latin typeface="Arial" panose="020B0604020202020204" pitchFamily="34" charset="0"/>
                        <a:ea typeface="Arial" panose="020B0604020202020204" pitchFamily="34" charset="0"/>
                      </a:endParaRPr>
                    </a:p>
                  </a:txBody>
                  <a:tcPr marL="49987" marR="49987" marT="0" marB="0"/>
                </a:tc>
                <a:extLst>
                  <a:ext uri="{0D108BD9-81ED-4DB2-BD59-A6C34878D82A}">
                    <a16:rowId xmlns:a16="http://schemas.microsoft.com/office/drawing/2014/main" val="2666733313"/>
                  </a:ext>
                </a:extLst>
              </a:tr>
              <a:tr h="1102607">
                <a:tc>
                  <a:txBody>
                    <a:bodyPr/>
                    <a:lstStyle/>
                    <a:p>
                      <a:pPr marL="94615" marR="322580" indent="-6350">
                        <a:lnSpc>
                          <a:spcPct val="103000"/>
                        </a:lnSpc>
                        <a:spcAft>
                          <a:spcPts val="840"/>
                        </a:spcAft>
                      </a:pPr>
                      <a:r>
                        <a:rPr lang="en-AU" sz="2000" dirty="0">
                          <a:effectLst/>
                        </a:rPr>
                        <a:t>Separation, distress (panic)</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6350" marR="322580" indent="-6350">
                        <a:lnSpc>
                          <a:spcPct val="107000"/>
                        </a:lnSpc>
                        <a:spcAft>
                          <a:spcPts val="0"/>
                        </a:spcAft>
                      </a:pPr>
                      <a:r>
                        <a:rPr lang="en-AU" sz="2000" dirty="0">
                          <a:effectLst/>
                        </a:rPr>
                        <a:t>Vocal, running into objects in panic, eye expression, erect and extended posture, licking forearms, rapid respiratory rate, flared nostrils. </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900">
                          <a:effectLst/>
                        </a:rPr>
                        <a:t> </a:t>
                      </a:r>
                      <a:endParaRPr lang="en-AU" sz="900">
                        <a:solidFill>
                          <a:srgbClr val="000000"/>
                        </a:solidFill>
                        <a:effectLst/>
                        <a:latin typeface="Arial" panose="020B0604020202020204" pitchFamily="34" charset="0"/>
                        <a:ea typeface="Arial" panose="020B0604020202020204" pitchFamily="34" charset="0"/>
                      </a:endParaRPr>
                    </a:p>
                  </a:txBody>
                  <a:tcPr marL="49987" marR="49987" marT="0" marB="0"/>
                </a:tc>
                <a:extLst>
                  <a:ext uri="{0D108BD9-81ED-4DB2-BD59-A6C34878D82A}">
                    <a16:rowId xmlns:a16="http://schemas.microsoft.com/office/drawing/2014/main" val="1222006981"/>
                  </a:ext>
                </a:extLst>
              </a:tr>
              <a:tr h="707592">
                <a:tc>
                  <a:txBody>
                    <a:bodyPr/>
                    <a:lstStyle/>
                    <a:p>
                      <a:pPr marL="94615" marR="322580" indent="-6350">
                        <a:lnSpc>
                          <a:spcPct val="103000"/>
                        </a:lnSpc>
                        <a:spcAft>
                          <a:spcPts val="840"/>
                        </a:spcAft>
                      </a:pPr>
                      <a:r>
                        <a:rPr lang="en-AU" sz="2000" dirty="0">
                          <a:effectLst/>
                        </a:rPr>
                        <a:t>Nurturance (care)</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2000" dirty="0">
                          <a:effectLst/>
                        </a:rPr>
                        <a:t>Preening, embracing kin, body contact, protective behaviour by dominant males</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900" dirty="0">
                          <a:effectLst/>
                        </a:rPr>
                        <a:t> </a:t>
                      </a:r>
                      <a:endParaRPr lang="en-AU" sz="900" dirty="0">
                        <a:solidFill>
                          <a:srgbClr val="000000"/>
                        </a:solidFill>
                        <a:effectLst/>
                        <a:latin typeface="Arial" panose="020B0604020202020204" pitchFamily="34" charset="0"/>
                        <a:ea typeface="Arial" panose="020B0604020202020204" pitchFamily="34" charset="0"/>
                      </a:endParaRPr>
                    </a:p>
                  </a:txBody>
                  <a:tcPr marL="49987" marR="49987" marT="0" marB="0"/>
                </a:tc>
                <a:extLst>
                  <a:ext uri="{0D108BD9-81ED-4DB2-BD59-A6C34878D82A}">
                    <a16:rowId xmlns:a16="http://schemas.microsoft.com/office/drawing/2014/main" val="1477991664"/>
                  </a:ext>
                </a:extLst>
              </a:tr>
              <a:tr h="707592">
                <a:tc>
                  <a:txBody>
                    <a:bodyPr/>
                    <a:lstStyle/>
                    <a:p>
                      <a:pPr marL="94615" marR="322580" indent="-6350">
                        <a:lnSpc>
                          <a:spcPct val="103000"/>
                        </a:lnSpc>
                        <a:spcAft>
                          <a:spcPts val="840"/>
                        </a:spcAft>
                      </a:pPr>
                      <a:r>
                        <a:rPr lang="en-AU" sz="2000" dirty="0">
                          <a:effectLst/>
                        </a:rPr>
                        <a:t>Sexuality (lust)</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2000" dirty="0">
                          <a:effectLst/>
                        </a:rPr>
                        <a:t>Courtship behaviour, pairing, long-term male/female friendships</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900">
                          <a:effectLst/>
                        </a:rPr>
                        <a:t> </a:t>
                      </a:r>
                      <a:endParaRPr lang="en-AU" sz="900">
                        <a:solidFill>
                          <a:srgbClr val="000000"/>
                        </a:solidFill>
                        <a:effectLst/>
                        <a:latin typeface="Arial" panose="020B0604020202020204" pitchFamily="34" charset="0"/>
                        <a:ea typeface="Arial" panose="020B0604020202020204" pitchFamily="34" charset="0"/>
                      </a:endParaRPr>
                    </a:p>
                  </a:txBody>
                  <a:tcPr marL="49987" marR="49987" marT="0" marB="0"/>
                </a:tc>
                <a:extLst>
                  <a:ext uri="{0D108BD9-81ED-4DB2-BD59-A6C34878D82A}">
                    <a16:rowId xmlns:a16="http://schemas.microsoft.com/office/drawing/2014/main" val="1974715136"/>
                  </a:ext>
                </a:extLst>
              </a:tr>
              <a:tr h="440436">
                <a:tc>
                  <a:txBody>
                    <a:bodyPr/>
                    <a:lstStyle/>
                    <a:p>
                      <a:pPr marL="94615" marR="322580" indent="-6350">
                        <a:lnSpc>
                          <a:spcPct val="103000"/>
                        </a:lnSpc>
                        <a:spcAft>
                          <a:spcPts val="840"/>
                        </a:spcAft>
                      </a:pPr>
                      <a:r>
                        <a:rPr lang="en-AU" sz="2000" dirty="0">
                          <a:effectLst/>
                        </a:rPr>
                        <a:t>Anger (rage)</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2000" dirty="0">
                          <a:effectLst/>
                        </a:rPr>
                        <a:t>Vocal, eye expression, posture</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900">
                          <a:effectLst/>
                        </a:rPr>
                        <a:t> </a:t>
                      </a:r>
                      <a:endParaRPr lang="en-AU" sz="900">
                        <a:solidFill>
                          <a:srgbClr val="000000"/>
                        </a:solidFill>
                        <a:effectLst/>
                        <a:latin typeface="Arial" panose="020B0604020202020204" pitchFamily="34" charset="0"/>
                        <a:ea typeface="Arial" panose="020B0604020202020204" pitchFamily="34" charset="0"/>
                      </a:endParaRPr>
                    </a:p>
                  </a:txBody>
                  <a:tcPr marL="49987" marR="49987" marT="0" marB="0"/>
                </a:tc>
                <a:extLst>
                  <a:ext uri="{0D108BD9-81ED-4DB2-BD59-A6C34878D82A}">
                    <a16:rowId xmlns:a16="http://schemas.microsoft.com/office/drawing/2014/main" val="1798165843"/>
                  </a:ext>
                </a:extLst>
              </a:tr>
              <a:tr h="811529">
                <a:tc>
                  <a:txBody>
                    <a:bodyPr/>
                    <a:lstStyle/>
                    <a:p>
                      <a:pPr marL="94615" marR="322580" indent="-6350">
                        <a:lnSpc>
                          <a:spcPct val="103000"/>
                        </a:lnSpc>
                        <a:spcAft>
                          <a:spcPts val="840"/>
                        </a:spcAft>
                      </a:pPr>
                      <a:r>
                        <a:rPr lang="en-AU" sz="2000" dirty="0">
                          <a:effectLst/>
                        </a:rPr>
                        <a:t>Relaxation</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2000" dirty="0">
                          <a:effectLst/>
                        </a:rPr>
                        <a:t>Lying on back asleep, mothers relaxing pouch muscle, mothers allowing small infants to exercise outside pouch</a:t>
                      </a:r>
                      <a:endParaRPr lang="en-AU" sz="2000" dirty="0">
                        <a:solidFill>
                          <a:srgbClr val="000000"/>
                        </a:solidFill>
                        <a:effectLst/>
                        <a:latin typeface="Arial" panose="020B0604020202020204" pitchFamily="34" charset="0"/>
                        <a:ea typeface="Arial" panose="020B0604020202020204" pitchFamily="34" charset="0"/>
                      </a:endParaRPr>
                    </a:p>
                  </a:txBody>
                  <a:tcPr marL="49987" marR="49987" marT="0" marB="0"/>
                </a:tc>
                <a:tc>
                  <a:txBody>
                    <a:bodyPr/>
                    <a:lstStyle/>
                    <a:p>
                      <a:pPr marL="94615" marR="322580" indent="-6350">
                        <a:lnSpc>
                          <a:spcPct val="103000"/>
                        </a:lnSpc>
                        <a:spcAft>
                          <a:spcPts val="840"/>
                        </a:spcAft>
                      </a:pPr>
                      <a:r>
                        <a:rPr lang="en-AU" sz="900" dirty="0">
                          <a:effectLst/>
                        </a:rPr>
                        <a:t> </a:t>
                      </a:r>
                      <a:endParaRPr lang="en-AU" sz="900" dirty="0">
                        <a:solidFill>
                          <a:srgbClr val="000000"/>
                        </a:solidFill>
                        <a:effectLst/>
                        <a:latin typeface="Arial" panose="020B0604020202020204" pitchFamily="34" charset="0"/>
                        <a:ea typeface="Arial" panose="020B0604020202020204" pitchFamily="34" charset="0"/>
                      </a:endParaRPr>
                    </a:p>
                  </a:txBody>
                  <a:tcPr marL="49987" marR="49987" marT="0" marB="0"/>
                </a:tc>
                <a:extLst>
                  <a:ext uri="{0D108BD9-81ED-4DB2-BD59-A6C34878D82A}">
                    <a16:rowId xmlns:a16="http://schemas.microsoft.com/office/drawing/2014/main" val="1781124967"/>
                  </a:ext>
                </a:extLst>
              </a:tr>
            </a:tbl>
          </a:graphicData>
        </a:graphic>
      </p:graphicFrame>
    </p:spTree>
    <p:extLst>
      <p:ext uri="{BB962C8B-B14F-4D97-AF65-F5344CB8AC3E}">
        <p14:creationId xmlns:p14="http://schemas.microsoft.com/office/powerpoint/2010/main" val="789249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C6A7C-FB0A-A3DC-5CF2-B973686F4DE8}"/>
              </a:ext>
            </a:extLst>
          </p:cNvPr>
          <p:cNvSpPr>
            <a:spLocks noGrp="1"/>
          </p:cNvSpPr>
          <p:nvPr>
            <p:ph type="title"/>
          </p:nvPr>
        </p:nvSpPr>
        <p:spPr>
          <a:xfrm>
            <a:off x="567267" y="318654"/>
            <a:ext cx="11057466" cy="838201"/>
          </a:xfrm>
        </p:spPr>
        <p:txBody>
          <a:bodyPr>
            <a:normAutofit/>
          </a:bodyPr>
          <a:lstStyle/>
          <a:p>
            <a:r>
              <a:rPr lang="en-AU" dirty="0"/>
              <a:t>Not all severe trauma outcomes were explainable</a:t>
            </a:r>
          </a:p>
        </p:txBody>
      </p:sp>
      <p:sp>
        <p:nvSpPr>
          <p:cNvPr id="3" name="Content Placeholder 2">
            <a:extLst>
              <a:ext uri="{FF2B5EF4-FFF2-40B4-BE49-F238E27FC236}">
                <a16:creationId xmlns:a16="http://schemas.microsoft.com/office/drawing/2014/main" id="{8C7AC576-82BB-B47B-0955-3506BD87CC9C}"/>
              </a:ext>
            </a:extLst>
          </p:cNvPr>
          <p:cNvSpPr>
            <a:spLocks noGrp="1"/>
          </p:cNvSpPr>
          <p:nvPr>
            <p:ph idx="1"/>
          </p:nvPr>
        </p:nvSpPr>
        <p:spPr>
          <a:xfrm>
            <a:off x="76200" y="1156855"/>
            <a:ext cx="9197802" cy="4884507"/>
          </a:xfrm>
        </p:spPr>
        <p:txBody>
          <a:bodyPr/>
          <a:lstStyle/>
          <a:p>
            <a:r>
              <a:rPr lang="en-AU" dirty="0"/>
              <a:t>Some animals fade away to death while others thrive following severe trauma.</a:t>
            </a:r>
          </a:p>
          <a:p>
            <a:r>
              <a:rPr lang="en-AU" dirty="0"/>
              <a:t>Our observations of kangaroos indicate that their personality traits vary greatly. </a:t>
            </a:r>
          </a:p>
          <a:p>
            <a:r>
              <a:rPr lang="en-AU" dirty="0"/>
              <a:t>It is known that animals with a genetic predisposition to anxiety show more shutdown.</a:t>
            </a:r>
          </a:p>
          <a:p>
            <a:r>
              <a:rPr lang="en-AU" dirty="0"/>
              <a:t>The simple sympathetic fight or flight and parasympathetic rest and digest states did not explain all our observations of post-trauma outcomes.</a:t>
            </a:r>
          </a:p>
          <a:p>
            <a:endParaRPr lang="en-AU" dirty="0"/>
          </a:p>
        </p:txBody>
      </p:sp>
    </p:spTree>
    <p:extLst>
      <p:ext uri="{BB962C8B-B14F-4D97-AF65-F5344CB8AC3E}">
        <p14:creationId xmlns:p14="http://schemas.microsoft.com/office/powerpoint/2010/main" val="705400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8CC9B-C615-D7FF-0420-582BD64BF9FA}"/>
              </a:ext>
            </a:extLst>
          </p:cNvPr>
          <p:cNvSpPr>
            <a:spLocks noGrp="1"/>
          </p:cNvSpPr>
          <p:nvPr>
            <p:ph type="title"/>
          </p:nvPr>
        </p:nvSpPr>
        <p:spPr>
          <a:xfrm>
            <a:off x="677333" y="193964"/>
            <a:ext cx="9997593" cy="720436"/>
          </a:xfrm>
        </p:spPr>
        <p:txBody>
          <a:bodyPr>
            <a:normAutofit/>
          </a:bodyPr>
          <a:lstStyle/>
          <a:p>
            <a:r>
              <a:rPr lang="en-AU" b="1" dirty="0"/>
              <a:t>The Polyvagal Theory</a:t>
            </a:r>
          </a:p>
        </p:txBody>
      </p:sp>
      <p:sp>
        <p:nvSpPr>
          <p:cNvPr id="3" name="Content Placeholder 2">
            <a:extLst>
              <a:ext uri="{FF2B5EF4-FFF2-40B4-BE49-F238E27FC236}">
                <a16:creationId xmlns:a16="http://schemas.microsoft.com/office/drawing/2014/main" id="{AC17DDCA-F604-ED12-9F03-A395BA4525C9}"/>
              </a:ext>
            </a:extLst>
          </p:cNvPr>
          <p:cNvSpPr>
            <a:spLocks noGrp="1"/>
          </p:cNvSpPr>
          <p:nvPr>
            <p:ph idx="1"/>
          </p:nvPr>
        </p:nvSpPr>
        <p:spPr>
          <a:xfrm>
            <a:off x="55418" y="1440872"/>
            <a:ext cx="7058891" cy="5417128"/>
          </a:xfrm>
        </p:spPr>
        <p:txBody>
          <a:bodyPr>
            <a:normAutofit/>
          </a:bodyPr>
          <a:lstStyle/>
          <a:p>
            <a:r>
              <a:rPr lang="en-AU" sz="2000" dirty="0"/>
              <a:t>The autonomic nervous system</a:t>
            </a:r>
          </a:p>
          <a:p>
            <a:pPr lvl="1"/>
            <a:r>
              <a:rPr lang="en-AU" sz="2000" dirty="0"/>
              <a:t>Sympathetic &amp; Parasympathetic nervous systems</a:t>
            </a:r>
          </a:p>
          <a:p>
            <a:r>
              <a:rPr lang="en-AU" sz="2000" dirty="0"/>
              <a:t>The </a:t>
            </a:r>
            <a:r>
              <a:rPr lang="en-AU" sz="2000" dirty="0" err="1"/>
              <a:t>Vagus</a:t>
            </a:r>
            <a:r>
              <a:rPr lang="en-AU" sz="2000" dirty="0"/>
              <a:t> nerves of the parasympathetic nervous system</a:t>
            </a:r>
          </a:p>
          <a:p>
            <a:pPr lvl="1"/>
            <a:r>
              <a:rPr lang="en-AU" sz="1800" dirty="0"/>
              <a:t>Ventral </a:t>
            </a:r>
            <a:r>
              <a:rPr lang="en-AU" sz="1800" dirty="0" err="1"/>
              <a:t>vagus</a:t>
            </a:r>
            <a:r>
              <a:rPr lang="en-AU" sz="1800" dirty="0"/>
              <a:t> branch -</a:t>
            </a:r>
          </a:p>
          <a:p>
            <a:pPr lvl="1"/>
            <a:r>
              <a:rPr lang="en-AU" sz="1800" dirty="0"/>
              <a:t>Dorsal </a:t>
            </a:r>
            <a:r>
              <a:rPr lang="en-AU" sz="1800" dirty="0" err="1"/>
              <a:t>vagus</a:t>
            </a:r>
            <a:r>
              <a:rPr lang="en-AU" sz="1800" dirty="0"/>
              <a:t> branch – </a:t>
            </a:r>
          </a:p>
          <a:p>
            <a:r>
              <a:rPr lang="en-AU" sz="2000" dirty="0"/>
              <a:t>The Polyvagal Ladder – a continuous loop of emotional &amp;</a:t>
            </a:r>
          </a:p>
          <a:p>
            <a:pPr marL="0" indent="0">
              <a:buNone/>
            </a:pPr>
            <a:r>
              <a:rPr lang="en-AU" sz="2000" dirty="0"/>
              <a:t>      behavioural movement between three states</a:t>
            </a:r>
          </a:p>
          <a:p>
            <a:pPr lvl="1"/>
            <a:r>
              <a:rPr lang="en-AU" sz="2000" dirty="0"/>
              <a:t>Rest &amp; digest (social engagement &amp; rest)</a:t>
            </a:r>
          </a:p>
          <a:p>
            <a:pPr lvl="1"/>
            <a:r>
              <a:rPr lang="en-AU" sz="2000" dirty="0"/>
              <a:t>Fight or flight (mobilisation)</a:t>
            </a:r>
          </a:p>
          <a:p>
            <a:pPr lvl="1"/>
            <a:r>
              <a:rPr lang="en-AU" sz="2000" dirty="0"/>
              <a:t>Shutdown (immobilisation) –trance-like</a:t>
            </a:r>
          </a:p>
          <a:p>
            <a:endParaRPr lang="en-AU" dirty="0"/>
          </a:p>
          <a:p>
            <a:endParaRPr lang="en-AU" dirty="0"/>
          </a:p>
        </p:txBody>
      </p:sp>
      <p:pic>
        <p:nvPicPr>
          <p:cNvPr id="4" name="Picture 3">
            <a:extLst>
              <a:ext uri="{FF2B5EF4-FFF2-40B4-BE49-F238E27FC236}">
                <a16:creationId xmlns:a16="http://schemas.microsoft.com/office/drawing/2014/main" id="{4E362505-246B-25CC-E19F-3D4A236EA1D0}"/>
              </a:ext>
            </a:extLst>
          </p:cNvPr>
          <p:cNvPicPr>
            <a:picLocks noChangeAspect="1"/>
          </p:cNvPicPr>
          <p:nvPr/>
        </p:nvPicPr>
        <p:blipFill>
          <a:blip r:embed="rId2"/>
          <a:stretch>
            <a:fillRect/>
          </a:stretch>
        </p:blipFill>
        <p:spPr>
          <a:xfrm>
            <a:off x="7204364" y="748145"/>
            <a:ext cx="5121646" cy="6109855"/>
          </a:xfrm>
          <a:prstGeom prst="rect">
            <a:avLst/>
          </a:prstGeom>
        </p:spPr>
      </p:pic>
      <p:sp>
        <p:nvSpPr>
          <p:cNvPr id="5" name="Arrow: Down 4">
            <a:extLst>
              <a:ext uri="{FF2B5EF4-FFF2-40B4-BE49-F238E27FC236}">
                <a16:creationId xmlns:a16="http://schemas.microsoft.com/office/drawing/2014/main" id="{8E7D5894-26FA-EFD0-D2CF-0787754E99FA}"/>
              </a:ext>
            </a:extLst>
          </p:cNvPr>
          <p:cNvSpPr/>
          <p:nvPr/>
        </p:nvSpPr>
        <p:spPr>
          <a:xfrm>
            <a:off x="11894127" y="6012873"/>
            <a:ext cx="45719" cy="45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Arrow: Up 10">
            <a:extLst>
              <a:ext uri="{FF2B5EF4-FFF2-40B4-BE49-F238E27FC236}">
                <a16:creationId xmlns:a16="http://schemas.microsoft.com/office/drawing/2014/main" id="{AEE02B67-6C7F-98E2-3E15-56FD544DB0AE}"/>
              </a:ext>
            </a:extLst>
          </p:cNvPr>
          <p:cNvSpPr/>
          <p:nvPr/>
        </p:nvSpPr>
        <p:spPr>
          <a:xfrm>
            <a:off x="7475910" y="2098963"/>
            <a:ext cx="307157" cy="20504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rrow: Left-Right 11">
            <a:extLst>
              <a:ext uri="{FF2B5EF4-FFF2-40B4-BE49-F238E27FC236}">
                <a16:creationId xmlns:a16="http://schemas.microsoft.com/office/drawing/2014/main" id="{F0E3F9C4-C775-D536-33EB-25E967C82A05}"/>
              </a:ext>
            </a:extLst>
          </p:cNvPr>
          <p:cNvSpPr/>
          <p:nvPr/>
        </p:nvSpPr>
        <p:spPr>
          <a:xfrm rot="5400000">
            <a:off x="8372770" y="4964312"/>
            <a:ext cx="1738367" cy="35875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31524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1CE9-4242-3E70-96A2-4822A1A6C902}"/>
              </a:ext>
            </a:extLst>
          </p:cNvPr>
          <p:cNvSpPr>
            <a:spLocks noGrp="1"/>
          </p:cNvSpPr>
          <p:nvPr>
            <p:ph type="title"/>
          </p:nvPr>
        </p:nvSpPr>
        <p:spPr>
          <a:xfrm>
            <a:off x="90055" y="0"/>
            <a:ext cx="10293927" cy="1320800"/>
          </a:xfrm>
        </p:spPr>
        <p:txBody>
          <a:bodyPr>
            <a:normAutofit/>
          </a:bodyPr>
          <a:lstStyle/>
          <a:p>
            <a:r>
              <a:rPr lang="en-AU" sz="3000" dirty="0"/>
              <a:t>Relevance of Polyvagal theory to kangaroo rehabilitation</a:t>
            </a:r>
          </a:p>
        </p:txBody>
      </p:sp>
      <p:sp>
        <p:nvSpPr>
          <p:cNvPr id="3" name="Content Placeholder 2">
            <a:extLst>
              <a:ext uri="{FF2B5EF4-FFF2-40B4-BE49-F238E27FC236}">
                <a16:creationId xmlns:a16="http://schemas.microsoft.com/office/drawing/2014/main" id="{259DD496-5C79-19F8-670E-0536DF969694}"/>
              </a:ext>
            </a:extLst>
          </p:cNvPr>
          <p:cNvSpPr>
            <a:spLocks noGrp="1"/>
          </p:cNvSpPr>
          <p:nvPr>
            <p:ph idx="1"/>
          </p:nvPr>
        </p:nvSpPr>
        <p:spPr>
          <a:xfrm>
            <a:off x="490297" y="588099"/>
            <a:ext cx="8596668" cy="3880773"/>
          </a:xfrm>
        </p:spPr>
        <p:txBody>
          <a:bodyPr>
            <a:normAutofit fontScale="92500" lnSpcReduction="20000"/>
          </a:bodyPr>
          <a:lstStyle/>
          <a:p>
            <a:r>
              <a:rPr lang="en-AU" dirty="0"/>
              <a:t>Explains some of the outcomes we have seen in kangaroos who have experienced trauma</a:t>
            </a:r>
          </a:p>
          <a:p>
            <a:pPr lvl="1"/>
            <a:r>
              <a:rPr lang="en-AU" dirty="0"/>
              <a:t>The animal coming into care never switches from fight/ flight to rest/ engagement.  When exposed to another stressor, even if minor, they can die rapidly (</a:t>
            </a:r>
            <a:r>
              <a:rPr lang="en-AU" dirty="0" err="1"/>
              <a:t>eg.</a:t>
            </a:r>
            <a:r>
              <a:rPr lang="en-AU" dirty="0"/>
              <a:t> Iggy). </a:t>
            </a:r>
          </a:p>
          <a:p>
            <a:pPr lvl="1"/>
            <a:r>
              <a:rPr lang="en-AU" dirty="0"/>
              <a:t> The animal coming into care remains in shutdown (detached, hypothermic, bradycardic, bradypnea).</a:t>
            </a:r>
          </a:p>
          <a:p>
            <a:pPr lvl="2"/>
            <a:r>
              <a:rPr lang="en-AU" dirty="0"/>
              <a:t>How can we get the animal from shutdown back to flight/ fight state?  Query adrenalin</a:t>
            </a:r>
          </a:p>
          <a:p>
            <a:pPr lvl="2"/>
            <a:endParaRPr lang="en-AU" dirty="0"/>
          </a:p>
          <a:p>
            <a:r>
              <a:rPr lang="en-AU" dirty="0"/>
              <a:t>Instructs us in the best way to rehabilitate a social animal like a </a:t>
            </a:r>
            <a:r>
              <a:rPr lang="en-AU" dirty="0" err="1"/>
              <a:t>kanagaroo</a:t>
            </a:r>
            <a:r>
              <a:rPr lang="en-AU" dirty="0"/>
              <a:t>.</a:t>
            </a:r>
          </a:p>
          <a:p>
            <a:pPr lvl="1"/>
            <a:r>
              <a:rPr lang="en-AU" dirty="0"/>
              <a:t> Recovery is boosted when stressors are removed and engagement with kin is fostered (</a:t>
            </a:r>
            <a:r>
              <a:rPr lang="en-AU" dirty="0" err="1"/>
              <a:t>eg.</a:t>
            </a:r>
            <a:r>
              <a:rPr lang="en-AU" dirty="0"/>
              <a:t> Housing indoors with other relaxed animals such as we saw with the fire victims to be discussed in the Burns presentation later)</a:t>
            </a:r>
          </a:p>
          <a:p>
            <a:pPr lvl="1"/>
            <a:r>
              <a:rPr lang="en-AU" dirty="0"/>
              <a:t>New animals coming into care take their cues from existing relaxed in-care animals </a:t>
            </a:r>
            <a:r>
              <a:rPr lang="en-AU" dirty="0" err="1"/>
              <a:t>eg.</a:t>
            </a:r>
            <a:r>
              <a:rPr lang="en-AU" dirty="0"/>
              <a:t> The presence of older animals is relevant here. </a:t>
            </a:r>
          </a:p>
          <a:p>
            <a:pPr lvl="1"/>
            <a:endParaRPr lang="en-AU" dirty="0"/>
          </a:p>
        </p:txBody>
      </p:sp>
      <p:pic>
        <p:nvPicPr>
          <p:cNvPr id="5" name="Picture 4" descr="A kangaroo in a cage&#10;&#10;Description automatically generated with medium confidence">
            <a:extLst>
              <a:ext uri="{FF2B5EF4-FFF2-40B4-BE49-F238E27FC236}">
                <a16:creationId xmlns:a16="http://schemas.microsoft.com/office/drawing/2014/main" id="{418AA95D-D21E-59C0-C3B4-F88481172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207" y="3303437"/>
            <a:ext cx="2652263" cy="3536351"/>
          </a:xfrm>
          <a:prstGeom prst="rect">
            <a:avLst/>
          </a:prstGeom>
        </p:spPr>
      </p:pic>
      <p:sp>
        <p:nvSpPr>
          <p:cNvPr id="7" name="TextBox 6">
            <a:extLst>
              <a:ext uri="{FF2B5EF4-FFF2-40B4-BE49-F238E27FC236}">
                <a16:creationId xmlns:a16="http://schemas.microsoft.com/office/drawing/2014/main" id="{8995158D-4CA4-E96D-1A0B-02363D3FA080}"/>
              </a:ext>
            </a:extLst>
          </p:cNvPr>
          <p:cNvSpPr txBox="1"/>
          <p:nvPr/>
        </p:nvSpPr>
        <p:spPr>
          <a:xfrm>
            <a:off x="8764440" y="5520906"/>
            <a:ext cx="836762" cy="400110"/>
          </a:xfrm>
          <a:prstGeom prst="rect">
            <a:avLst/>
          </a:prstGeom>
          <a:noFill/>
        </p:spPr>
        <p:txBody>
          <a:bodyPr wrap="square" rtlCol="0">
            <a:spAutoFit/>
          </a:bodyPr>
          <a:lstStyle/>
          <a:p>
            <a:r>
              <a:rPr lang="en-GB" sz="2000" b="1" dirty="0"/>
              <a:t>Digby</a:t>
            </a:r>
            <a:endParaRPr lang="en-AU" sz="2000" b="1" dirty="0"/>
          </a:p>
        </p:txBody>
      </p:sp>
    </p:spTree>
    <p:extLst>
      <p:ext uri="{BB962C8B-B14F-4D97-AF65-F5344CB8AC3E}">
        <p14:creationId xmlns:p14="http://schemas.microsoft.com/office/powerpoint/2010/main" val="4105930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9AD80-3F2A-83BA-834E-87CF40BE8C97}"/>
              </a:ext>
            </a:extLst>
          </p:cNvPr>
          <p:cNvSpPr>
            <a:spLocks noGrp="1"/>
          </p:cNvSpPr>
          <p:nvPr>
            <p:ph type="title"/>
          </p:nvPr>
        </p:nvSpPr>
        <p:spPr>
          <a:xfrm>
            <a:off x="628843" y="207818"/>
            <a:ext cx="8596668" cy="1295399"/>
          </a:xfrm>
        </p:spPr>
        <p:txBody>
          <a:bodyPr>
            <a:normAutofit fontScale="90000"/>
          </a:bodyPr>
          <a:lstStyle/>
          <a:p>
            <a:r>
              <a:rPr lang="en-AU" sz="3600" b="1" dirty="0">
                <a:solidFill>
                  <a:schemeClr val="accent1"/>
                </a:solidFill>
              </a:rPr>
              <a:t>		Rest &amp; digest (safe, socially engaged)</a:t>
            </a:r>
            <a:br>
              <a:rPr lang="en-AU" sz="3600" b="1" dirty="0">
                <a:solidFill>
                  <a:schemeClr val="accent1"/>
                </a:solidFill>
              </a:rPr>
            </a:br>
            <a:r>
              <a:rPr lang="en-AU" sz="3600" b="1" dirty="0">
                <a:solidFill>
                  <a:schemeClr val="accent1"/>
                </a:solidFill>
              </a:rPr>
              <a:t>		Parasympathetic - Ventral Vagal</a:t>
            </a:r>
            <a:br>
              <a:rPr lang="en-AU" b="1" dirty="0">
                <a:solidFill>
                  <a:schemeClr val="accent1"/>
                </a:solidFill>
              </a:rPr>
            </a:br>
            <a:endParaRPr lang="en-AU" dirty="0"/>
          </a:p>
        </p:txBody>
      </p:sp>
      <p:pic>
        <p:nvPicPr>
          <p:cNvPr id="5" name="Content Placeholder 4" descr="A group of kangaroos in a dirt field&#10;&#10;Description automatically generated with low confidence">
            <a:extLst>
              <a:ext uri="{FF2B5EF4-FFF2-40B4-BE49-F238E27FC236}">
                <a16:creationId xmlns:a16="http://schemas.microsoft.com/office/drawing/2014/main" id="{CC51CF15-67B3-CB5D-5822-662165AB36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104" y="1378527"/>
            <a:ext cx="4073236" cy="3054927"/>
          </a:xfrm>
        </p:spPr>
      </p:pic>
      <p:pic>
        <p:nvPicPr>
          <p:cNvPr id="7" name="Picture 6" descr="Two dogs on a blanket&#10;&#10;Description automatically generated with low confidence">
            <a:extLst>
              <a:ext uri="{FF2B5EF4-FFF2-40B4-BE49-F238E27FC236}">
                <a16:creationId xmlns:a16="http://schemas.microsoft.com/office/drawing/2014/main" id="{C02CAD14-D772-7615-AA3E-EC067F622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732" y="1378527"/>
            <a:ext cx="2649682" cy="3532909"/>
          </a:xfrm>
          <a:prstGeom prst="rect">
            <a:avLst/>
          </a:prstGeom>
        </p:spPr>
      </p:pic>
      <p:pic>
        <p:nvPicPr>
          <p:cNvPr id="9" name="Picture 8" descr="A picture containing tree, outdoor, ground, mammal&#10;&#10;Description automatically generated">
            <a:extLst>
              <a:ext uri="{FF2B5EF4-FFF2-40B4-BE49-F238E27FC236}">
                <a16:creationId xmlns:a16="http://schemas.microsoft.com/office/drawing/2014/main" id="{A31D4F20-810E-6BD7-E3F9-1FA5342DE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224" y="1447799"/>
            <a:ext cx="3230274" cy="5410201"/>
          </a:xfrm>
          <a:prstGeom prst="rect">
            <a:avLst/>
          </a:prstGeom>
        </p:spPr>
      </p:pic>
    </p:spTree>
    <p:extLst>
      <p:ext uri="{BB962C8B-B14F-4D97-AF65-F5344CB8AC3E}">
        <p14:creationId xmlns:p14="http://schemas.microsoft.com/office/powerpoint/2010/main" val="2416351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7AE1E-0B84-A340-B596-5F62A7976305}"/>
              </a:ext>
            </a:extLst>
          </p:cNvPr>
          <p:cNvSpPr>
            <a:spLocks noGrp="1"/>
          </p:cNvSpPr>
          <p:nvPr>
            <p:ph type="title"/>
          </p:nvPr>
        </p:nvSpPr>
        <p:spPr/>
        <p:txBody>
          <a:bodyPr/>
          <a:lstStyle/>
          <a:p>
            <a:r>
              <a:rPr lang="en-AU" dirty="0"/>
              <a:t>			Mobilised, Agitated, Frantic</a:t>
            </a:r>
            <a:br>
              <a:rPr lang="en-AU" dirty="0"/>
            </a:br>
            <a:r>
              <a:rPr lang="en-AU" dirty="0"/>
              <a:t>			Flight &amp; Fight (Sympathetic)</a:t>
            </a:r>
          </a:p>
        </p:txBody>
      </p:sp>
      <p:pic>
        <p:nvPicPr>
          <p:cNvPr id="5" name="Content Placeholder 4" descr="A hyena standing on its hind legs&#10;&#10;Description automatically generated with medium confidence">
            <a:extLst>
              <a:ext uri="{FF2B5EF4-FFF2-40B4-BE49-F238E27FC236}">
                <a16:creationId xmlns:a16="http://schemas.microsoft.com/office/drawing/2014/main" id="{5A32AB89-6B1D-48C3-F80A-A9F638D5B8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426" y="2915661"/>
            <a:ext cx="2911077" cy="3881437"/>
          </a:xfrm>
        </p:spPr>
      </p:pic>
    </p:spTree>
    <p:extLst>
      <p:ext uri="{BB962C8B-B14F-4D97-AF65-F5344CB8AC3E}">
        <p14:creationId xmlns:p14="http://schemas.microsoft.com/office/powerpoint/2010/main" val="85567246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5604</TotalTime>
  <Words>812</Words>
  <Application>Microsoft Office PowerPoint</Application>
  <PresentationFormat>Widescreen</PresentationFormat>
  <Paragraphs>80</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Trebuchet MS</vt:lpstr>
      <vt:lpstr>Wingdings 3</vt:lpstr>
      <vt:lpstr>Facet</vt:lpstr>
      <vt:lpstr>PowerPoint Presentation</vt:lpstr>
      <vt:lpstr>  The emotional lives of kangaroos</vt:lpstr>
      <vt:lpstr>    Emotional Behaviour</vt:lpstr>
      <vt:lpstr>Emotional Behaviour Markers in the Kangaroo</vt:lpstr>
      <vt:lpstr>Not all severe trauma outcomes were explainable</vt:lpstr>
      <vt:lpstr>The Polyvagal Theory</vt:lpstr>
      <vt:lpstr>Relevance of Polyvagal theory to kangaroo rehabilitation</vt:lpstr>
      <vt:lpstr>  Rest &amp; digest (safe, socially engaged)   Parasympathetic - Ventral Vagal </vt:lpstr>
      <vt:lpstr>   Mobilised, Agitated, Frantic    Flight &amp; Fight (Sympathetic)</vt:lpstr>
      <vt:lpstr>     Shutdown, Frozen       (Dorsal Vagal)</vt:lpstr>
      <vt:lpstr>An example of the Polyvagal theory in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Macropod Training Course 31 JulY, 2022</dc:title>
  <dc:creator>Rosemary</dc:creator>
  <cp:lastModifiedBy>Rosemary</cp:lastModifiedBy>
  <cp:revision>24</cp:revision>
  <cp:lastPrinted>2022-07-25T23:59:17Z</cp:lastPrinted>
  <dcterms:created xsi:type="dcterms:W3CDTF">2022-07-10T02:33:26Z</dcterms:created>
  <dcterms:modified xsi:type="dcterms:W3CDTF">2022-07-30T20:34:14Z</dcterms:modified>
</cp:coreProperties>
</file>