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56" r:id="rId2"/>
    <p:sldId id="265" r:id="rId3"/>
    <p:sldId id="266" r:id="rId4"/>
    <p:sldId id="258" r:id="rId5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48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378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4529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93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760595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263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2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923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7/31/2022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1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4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9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0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8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7/31/2022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1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teve.c.garlick@gmail.com" TargetMode="External"/><Relationship Id="rId2" Type="http://schemas.openxmlformats.org/officeDocument/2006/relationships/hyperlink" Target="mailto:rosemaryausten60@gmail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C96E2-8A30-3183-FFBC-F6FEADC6F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167" y="26500"/>
            <a:ext cx="6403694" cy="15084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600" b="1" dirty="0"/>
              <a:t>Advanced Macropod Training Course, 31 July,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AE614-F869-373B-8DC1-8C884CB39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50" y="1717286"/>
            <a:ext cx="3749061" cy="232363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Dr Rosemary Austen</a:t>
            </a:r>
          </a:p>
          <a:p>
            <a:pPr algn="l"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rosemaryausten60@gmail.com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0427204199</a:t>
            </a:r>
          </a:p>
          <a:p>
            <a:pPr algn="l">
              <a:buFont typeface="Wingdings 3" charset="2"/>
              <a:buChar char="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 Steve Garlick</a:t>
            </a:r>
          </a:p>
          <a:p>
            <a:pPr algn="l"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Steve.c.garlick@gmail.com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>
              <a:buFont typeface="Wingdings 3" charset="2"/>
              <a:buChar char="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0428880564</a:t>
            </a:r>
          </a:p>
          <a:p>
            <a:pPr algn="l">
              <a:buFont typeface="Wingdings 3" charset="2"/>
              <a:buChar char=""/>
            </a:pP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088101-131A-DD0C-E165-7A98D21462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2" r="2" b="7843"/>
          <a:stretch/>
        </p:blipFill>
        <p:spPr>
          <a:xfrm>
            <a:off x="7785717" y="78756"/>
            <a:ext cx="4420315" cy="4313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2C3919-9F0A-D3E4-2DF8-1F85C91E58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91" y="4513007"/>
            <a:ext cx="1973527" cy="231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8271-3F20-279D-7A15-8BB624AF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1218"/>
          </a:xfrm>
        </p:spPr>
        <p:txBody>
          <a:bodyPr/>
          <a:lstStyle/>
          <a:p>
            <a:r>
              <a:rPr lang="en-AU" dirty="0"/>
              <a:t>					</a:t>
            </a:r>
          </a:p>
        </p:txBody>
      </p:sp>
      <p:pic>
        <p:nvPicPr>
          <p:cNvPr id="5" name="Content Placeholder 4" descr="A picture containing tree, outdoor, ground, mammal&#10;&#10;Description automatically generated">
            <a:extLst>
              <a:ext uri="{FF2B5EF4-FFF2-40B4-BE49-F238E27FC236}">
                <a16:creationId xmlns:a16="http://schemas.microsoft.com/office/drawing/2014/main" id="{5D10B9E6-A9B8-D508-B054-B3C90140A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67" y="0"/>
            <a:ext cx="4953576" cy="37151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C85B21-7201-0B94-E978-8D3CB08418A0}"/>
              </a:ext>
            </a:extLst>
          </p:cNvPr>
          <p:cNvSpPr txBox="1"/>
          <p:nvPr/>
        </p:nvSpPr>
        <p:spPr>
          <a:xfrm>
            <a:off x="127067" y="722397"/>
            <a:ext cx="7312823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Rosemary &amp; Steve</a:t>
            </a:r>
          </a:p>
          <a:p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Possumwood (Vet Board licenced wildlife hospital and </a:t>
            </a:r>
            <a:r>
              <a:rPr lang="en-AU" sz="2400" b="1">
                <a:solidFill>
                  <a:schemeClr val="accent2"/>
                </a:solidFill>
              </a:rPr>
              <a:t>recovery centre)</a:t>
            </a:r>
            <a:endParaRPr lang="en-AU" sz="24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 22 years experience with a practical</a:t>
            </a:r>
          </a:p>
          <a:p>
            <a:r>
              <a:rPr lang="en-AU" sz="2400" b="1" dirty="0">
                <a:solidFill>
                  <a:schemeClr val="accent2"/>
                </a:solidFill>
              </a:rPr>
              <a:t>	focus on injury &amp; illness.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Data &amp; research</a:t>
            </a:r>
          </a:p>
          <a:p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An advanced course with assumed knowledge…certificates of completion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A focus on Macropod stress – a theoretical framework and real cases</a:t>
            </a:r>
          </a:p>
          <a:p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Warning- some pictures are confronting…but that’s the game we are in</a:t>
            </a:r>
          </a:p>
          <a:p>
            <a:endParaRPr lang="en-AU" sz="1000" b="1" dirty="0">
              <a:solidFill>
                <a:schemeClr val="accent2"/>
              </a:solidFill>
            </a:endParaRPr>
          </a:p>
          <a:p>
            <a:endParaRPr lang="en-AU" sz="10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sz="2400" b="1" dirty="0">
                <a:solidFill>
                  <a:schemeClr val="accent2"/>
                </a:solidFill>
              </a:rPr>
              <a:t>Relax and enjoy the course….just like Mars.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2400" b="1" dirty="0">
              <a:solidFill>
                <a:schemeClr val="accent2"/>
              </a:solidFill>
            </a:endParaRPr>
          </a:p>
          <a:p>
            <a:endParaRPr lang="en-AU" sz="2400" b="1" dirty="0">
              <a:solidFill>
                <a:schemeClr val="accent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AU" sz="2400" b="1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337A1-E779-7EAE-A6FC-3D9717DE5A69}"/>
              </a:ext>
            </a:extLst>
          </p:cNvPr>
          <p:cNvSpPr txBox="1"/>
          <p:nvPr/>
        </p:nvSpPr>
        <p:spPr>
          <a:xfrm>
            <a:off x="75285" y="50249"/>
            <a:ext cx="602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accent2"/>
                </a:solidFill>
              </a:rPr>
              <a:t>Welcome and Introduction </a:t>
            </a:r>
          </a:p>
        </p:txBody>
      </p:sp>
      <p:pic>
        <p:nvPicPr>
          <p:cNvPr id="4" name="Picture 3" descr="A picture containing kangaroo, mammal, standing&#10;&#10;Description automatically generated">
            <a:extLst>
              <a:ext uri="{FF2B5EF4-FFF2-40B4-BE49-F238E27FC236}">
                <a16:creationId xmlns:a16="http://schemas.microsoft.com/office/drawing/2014/main" id="{8BA1E4F2-FB36-1D85-A0A8-A055D8910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71" y="3819788"/>
            <a:ext cx="2235777" cy="2981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C9BF7-7051-B4ED-2D4D-2407D0E38B3F}"/>
              </a:ext>
            </a:extLst>
          </p:cNvPr>
          <p:cNvSpPr txBox="1"/>
          <p:nvPr/>
        </p:nvSpPr>
        <p:spPr>
          <a:xfrm>
            <a:off x="7274767" y="3763979"/>
            <a:ext cx="188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Mars relaxing in style!</a:t>
            </a:r>
          </a:p>
        </p:txBody>
      </p:sp>
    </p:spTree>
    <p:extLst>
      <p:ext uri="{BB962C8B-B14F-4D97-AF65-F5344CB8AC3E}">
        <p14:creationId xmlns:p14="http://schemas.microsoft.com/office/powerpoint/2010/main" val="803154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B8841-4440-8D15-4E53-ACBACFC09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2582" y="609600"/>
            <a:ext cx="3338945" cy="796636"/>
          </a:xfrm>
        </p:spPr>
        <p:txBody>
          <a:bodyPr/>
          <a:lstStyle/>
          <a:p>
            <a:r>
              <a:rPr lang="en-AU" dirty="0"/>
              <a:t>	</a:t>
            </a:r>
            <a:r>
              <a:rPr lang="en-AU" b="1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1F55-CF80-823D-28C9-6505D45F0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sz="2000" b="1" dirty="0">
                <a:solidFill>
                  <a:schemeClr val="accent2"/>
                </a:solidFill>
              </a:rPr>
              <a:t>Human exceptionalism has no place</a:t>
            </a:r>
          </a:p>
          <a:p>
            <a:pPr marL="0" indent="0">
              <a:buNone/>
            </a:pPr>
            <a:endParaRPr lang="en-AU" sz="1200" b="1" dirty="0">
              <a:solidFill>
                <a:schemeClr val="accent2"/>
              </a:solidFill>
            </a:endParaRPr>
          </a:p>
          <a:p>
            <a:r>
              <a:rPr lang="en-A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sz="2000" b="1" dirty="0">
                <a:solidFill>
                  <a:schemeClr val="accent2"/>
                </a:solidFill>
              </a:rPr>
              <a:t>Do no harm</a:t>
            </a:r>
          </a:p>
          <a:p>
            <a:pPr marL="0" indent="0">
              <a:buNone/>
            </a:pPr>
            <a:endParaRPr lang="en-AU" sz="1100" b="1" dirty="0">
              <a:solidFill>
                <a:schemeClr val="accent2"/>
              </a:solidFill>
            </a:endParaRPr>
          </a:p>
          <a:p>
            <a:r>
              <a:rPr lang="en-A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sz="2000" b="1" dirty="0">
                <a:solidFill>
                  <a:schemeClr val="accent2"/>
                </a:solidFill>
              </a:rPr>
              <a:t>Love &amp; respect them</a:t>
            </a:r>
          </a:p>
          <a:p>
            <a:pPr marL="0" indent="0">
              <a:buNone/>
            </a:pPr>
            <a:endParaRPr lang="en-AU" sz="1100" b="1" dirty="0">
              <a:solidFill>
                <a:schemeClr val="accent2"/>
              </a:solidFill>
            </a:endParaRPr>
          </a:p>
          <a:p>
            <a:r>
              <a:rPr lang="en-AU" sz="2000" b="1" dirty="0">
                <a:solidFill>
                  <a:schemeClr val="accent2"/>
                </a:solidFill>
              </a:rPr>
              <a:t>A ‘being-for’ relationship (‘teacher/ teacher’)</a:t>
            </a:r>
          </a:p>
          <a:p>
            <a:pPr marL="0" indent="0">
              <a:buNone/>
            </a:pPr>
            <a:endParaRPr lang="en-AU" sz="1100" b="1" dirty="0">
              <a:solidFill>
                <a:schemeClr val="accent2"/>
              </a:solidFill>
            </a:endParaRPr>
          </a:p>
          <a:p>
            <a:r>
              <a:rPr lang="en-A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sz="2000" b="1" dirty="0">
                <a:solidFill>
                  <a:schemeClr val="accent2"/>
                </a:solidFill>
              </a:rPr>
              <a:t>Wildlife knowledge systems</a:t>
            </a:r>
          </a:p>
          <a:p>
            <a:pPr marL="0" indent="0">
              <a:buNone/>
            </a:pPr>
            <a:endParaRPr lang="en-AU" sz="1100" b="1" dirty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AU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AU" sz="2000" b="1" dirty="0">
                <a:solidFill>
                  <a:schemeClr val="accent2"/>
                </a:solidFill>
              </a:rPr>
              <a:t>Tran-species learning through engagement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05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BAB0D6E-48FA-2AA5-74A5-88CCDD1E0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7175" y="4016904"/>
            <a:ext cx="12192000" cy="3474509"/>
          </a:xfrm>
        </p:spPr>
        <p:txBody>
          <a:bodyPr>
            <a:normAutofit fontScale="90000"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500" cap="none" dirty="0">
                <a:solidFill>
                  <a:srgbClr val="FFFFFF"/>
                </a:solidFill>
              </a:rPr>
              <a:t>						</a:t>
            </a:r>
            <a:r>
              <a:rPr lang="en-AU" sz="4000" b="1" cap="none" dirty="0">
                <a:solidFill>
                  <a:srgbClr val="FFFFFF"/>
                </a:solidFill>
              </a:rPr>
              <a:t>Program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9.00 Welcome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9.</a:t>
            </a:r>
            <a:br>
              <a:rPr lang="en-AU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sz="3100" cap="none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r>
              <a:rPr lang="en-AU" sz="3100" dirty="0">
                <a:solidFill>
                  <a:srgbClr val="FFFFFF"/>
                </a:solidFill>
              </a:rPr>
              <a:t>9.00 Welcome</a:t>
            </a:r>
            <a:br>
              <a:rPr lang="en-AU" sz="3100" dirty="0">
                <a:solidFill>
                  <a:srgbClr val="FFFFFF"/>
                </a:solidFill>
              </a:rPr>
            </a:br>
            <a:r>
              <a:rPr lang="en-AU" sz="3100" dirty="0">
                <a:solidFill>
                  <a:srgbClr val="FFFFFF"/>
                </a:solidFill>
              </a:rPr>
              <a:t>9.15 </a:t>
            </a:r>
            <a:br>
              <a:rPr lang="en-AU" sz="3100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br>
              <a:rPr lang="en-AU" sz="3100" dirty="0">
                <a:solidFill>
                  <a:srgbClr val="FFFFFF"/>
                </a:solidFill>
              </a:rPr>
            </a:br>
            <a:r>
              <a:rPr lang="en-AU" sz="3100" dirty="0">
                <a:solidFill>
                  <a:srgbClr val="FFFFFF"/>
                </a:solidFill>
              </a:rPr>
              <a:t>9.00 Welcome &amp; introduction</a:t>
            </a:r>
            <a:br>
              <a:rPr lang="en-AU" sz="3100" dirty="0">
                <a:solidFill>
                  <a:srgbClr val="FFFFFF"/>
                </a:solidFill>
              </a:rPr>
            </a:br>
            <a:r>
              <a:rPr lang="en-AU" sz="3100" dirty="0">
                <a:solidFill>
                  <a:srgbClr val="FFFFFF"/>
                </a:solidFill>
              </a:rPr>
              <a:t>9.15 </a:t>
            </a:r>
            <a:r>
              <a:rPr lang="en-AU" sz="3100" dirty="0">
                <a:solidFill>
                  <a:schemeClr val="tx1"/>
                </a:solidFill>
              </a:rPr>
              <a:t>Kangaroo emotions: Stress, the Polyvagal theory , and	Rehabilitation</a:t>
            </a:r>
            <a:br>
              <a:rPr lang="en-AU" sz="3100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10.15 Stress syndromes in kangaroos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11.00 Break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11.15 Kangaroo Fence Entanglement: Rescue, Treatment. and 	Rehabilitation.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12.15 Q and A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12.30 Lunch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1.30   Burns – A Carer’s Perspective: Rescue, Treatment, and   Rehabilitation.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2.15   Renal Failure in kangaroos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3.00   Herpes Virus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3.45   Q and A and other topics of interest</a:t>
            </a:r>
            <a:br>
              <a:rPr lang="en-AU" sz="3100" cap="none" dirty="0">
                <a:solidFill>
                  <a:srgbClr val="FFFFFF"/>
                </a:solidFill>
              </a:rPr>
            </a:br>
            <a:r>
              <a:rPr lang="en-AU" sz="3100" cap="none" dirty="0">
                <a:solidFill>
                  <a:srgbClr val="FFFFFF"/>
                </a:solidFill>
              </a:rPr>
              <a:t>5.00   Close</a:t>
            </a:r>
            <a:br>
              <a:rPr lang="en-AU" sz="3100" cap="none" dirty="0">
                <a:solidFill>
                  <a:srgbClr val="FFFFFF"/>
                </a:solidFill>
              </a:rPr>
            </a:br>
            <a:br>
              <a:rPr lang="en-AU" sz="1500" cap="none" dirty="0">
                <a:solidFill>
                  <a:srgbClr val="FFFFFF"/>
                </a:solidFill>
              </a:rPr>
            </a:br>
            <a:br>
              <a:rPr lang="en-AU" sz="1500" cap="none" dirty="0">
                <a:solidFill>
                  <a:srgbClr val="FFFFFF"/>
                </a:solidFill>
              </a:rPr>
            </a:br>
            <a:br>
              <a:rPr lang="en-AU" sz="1500" cap="none" dirty="0">
                <a:solidFill>
                  <a:srgbClr val="FFFFFF"/>
                </a:solidFill>
              </a:rPr>
            </a:br>
            <a:endParaRPr lang="en-AU" sz="1500" cap="none" dirty="0">
              <a:solidFill>
                <a:srgbClr val="FFFFFF"/>
              </a:solidFill>
            </a:endParaRPr>
          </a:p>
        </p:txBody>
      </p:sp>
      <p:sp>
        <p:nvSpPr>
          <p:cNvPr id="66" name="Isosceles Triangle 6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66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5212</TotalTime>
  <Words>273</Words>
  <Application>Microsoft Office PowerPoint</Application>
  <PresentationFormat>Widescreen</PresentationFormat>
  <Paragraphs>41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Trebuchet MS</vt:lpstr>
      <vt:lpstr>Wingdings</vt:lpstr>
      <vt:lpstr>Wingdings 3</vt:lpstr>
      <vt:lpstr>Facet</vt:lpstr>
      <vt:lpstr>Advanced Macropod Training Course, 31 July, 2022</vt:lpstr>
      <vt:lpstr>     </vt:lpstr>
      <vt:lpstr> Our Values</vt:lpstr>
      <vt:lpstr>      Program 9.00 Welcome 9.     9.00 Welcome 9.15     9.00 Welcome &amp; introduction 9.15 Kangaroo emotions: Stress, the Polyvagal theory , and Rehabilitation 10.15 Stress syndromes in kangaroos 11.00 Break 11.15 Kangaroo Fence Entanglement: Rescue, Treatment. and  Rehabilitation. 12.15 Q and A 12.30 Lunch 1.30   Burns – A Carer’s Perspective: Rescue, Treatment, and   Rehabilitation. 2.15   Renal Failure in kangaroos 3.00   Herpes Virus 3.45   Q and A and other topics of interest 5.00   Close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Macropod Training Course 31 JulY, 2022</dc:title>
  <dc:creator>Rosemary</dc:creator>
  <cp:lastModifiedBy>Rosemary</cp:lastModifiedBy>
  <cp:revision>21</cp:revision>
  <cp:lastPrinted>2022-07-30T20:23:53Z</cp:lastPrinted>
  <dcterms:created xsi:type="dcterms:W3CDTF">2022-07-10T02:33:26Z</dcterms:created>
  <dcterms:modified xsi:type="dcterms:W3CDTF">2022-07-30T20:26:49Z</dcterms:modified>
</cp:coreProperties>
</file>