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95" r:id="rId4"/>
    <p:sldId id="307" r:id="rId5"/>
    <p:sldId id="296" r:id="rId6"/>
    <p:sldId id="366" r:id="rId7"/>
    <p:sldId id="308" r:id="rId8"/>
    <p:sldId id="309" r:id="rId9"/>
    <p:sldId id="370" r:id="rId10"/>
    <p:sldId id="371" r:id="rId11"/>
    <p:sldId id="372" r:id="rId12"/>
    <p:sldId id="310" r:id="rId13"/>
    <p:sldId id="311" r:id="rId14"/>
    <p:sldId id="297" r:id="rId15"/>
    <p:sldId id="367" r:id="rId16"/>
    <p:sldId id="368" r:id="rId17"/>
    <p:sldId id="369" r:id="rId18"/>
    <p:sldId id="298" r:id="rId19"/>
    <p:sldId id="257" r:id="rId20"/>
    <p:sldId id="258" r:id="rId21"/>
    <p:sldId id="259" r:id="rId22"/>
    <p:sldId id="261" r:id="rId23"/>
    <p:sldId id="263" r:id="rId24"/>
    <p:sldId id="299" r:id="rId25"/>
    <p:sldId id="31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4660"/>
  </p:normalViewPr>
  <p:slideViewPr>
    <p:cSldViewPr snapToGrid="0">
      <p:cViewPr>
        <p:scale>
          <a:sx n="91" d="100"/>
          <a:sy n="91" d="100"/>
        </p:scale>
        <p:origin x="60"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4273A-41F6-4270-B925-085C540AF88A}" type="datetimeFigureOut">
              <a:rPr lang="en-AU" smtClean="0"/>
              <a:t>20/07/2020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8C288-5B4E-4985-AE85-1028F251CA3E}" type="slidenum">
              <a:rPr lang="en-AU" smtClean="0"/>
              <a:t>‹#›</a:t>
            </a:fld>
            <a:endParaRPr lang="en-AU"/>
          </a:p>
        </p:txBody>
      </p:sp>
    </p:spTree>
    <p:extLst>
      <p:ext uri="{BB962C8B-B14F-4D97-AF65-F5344CB8AC3E}">
        <p14:creationId xmlns:p14="http://schemas.microsoft.com/office/powerpoint/2010/main" val="122985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01825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385029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94244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5099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62498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321089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686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0588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418698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367476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962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67921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948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74292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241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5686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00349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3606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46837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20/07/2020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71676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4B5E2-FF5E-4775-8B1B-37D21C049B1A}" type="datetimeFigureOut">
              <a:rPr lang="en-AU" smtClean="0"/>
              <a:t>20/07/2020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23329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34B5E2-FF5E-4775-8B1B-37D21C049B1A}" type="datetimeFigureOut">
              <a:rPr lang="en-AU" smtClean="0"/>
              <a:t>20/07/2020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87911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34B5E2-FF5E-4775-8B1B-37D21C049B1A}" type="datetimeFigureOut">
              <a:rPr lang="en-AU" smtClean="0"/>
              <a:t>20/07/2020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63416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4B5E2-FF5E-4775-8B1B-37D21C049B1A}" type="datetimeFigureOut">
              <a:rPr lang="en-AU" smtClean="0"/>
              <a:t>20/07/2020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96509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4B5E2-FF5E-4775-8B1B-37D21C049B1A}" type="datetimeFigureOut">
              <a:rPr lang="en-AU" smtClean="0"/>
              <a:t>20/07/2020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04320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4B5E2-FF5E-4775-8B1B-37D21C049B1A}" type="datetimeFigureOut">
              <a:rPr lang="en-AU" smtClean="0"/>
              <a:t>20/07/2020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60652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34B5E2-FF5E-4775-8B1B-37D21C049B1A}" type="datetimeFigureOut">
              <a:rPr lang="en-AU" smtClean="0"/>
              <a:t>20/07/2020</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9DED2C-CD75-4319-8E2C-6DD2B6AA815B}" type="slidenum">
              <a:rPr lang="en-AU" smtClean="0"/>
              <a:t>‹#›</a:t>
            </a:fld>
            <a:endParaRPr lang="en-AU"/>
          </a:p>
        </p:txBody>
      </p:sp>
    </p:spTree>
    <p:extLst>
      <p:ext uri="{BB962C8B-B14F-4D97-AF65-F5344CB8AC3E}">
        <p14:creationId xmlns:p14="http://schemas.microsoft.com/office/powerpoint/2010/main" val="26600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teachpe.com/physiology/energy_systems.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kangaroo standing on grass&#10;&#10;Description automatically generated">
            <a:extLst>
              <a:ext uri="{FF2B5EF4-FFF2-40B4-BE49-F238E27FC236}">
                <a16:creationId xmlns:a16="http://schemas.microsoft.com/office/drawing/2014/main" id="{548B135F-BE55-427A-BD30-489871AC61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31" name="Isosceles Triangle 3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Parallelogram 3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F221F9-35D9-47FF-8A53-99200341C66E}"/>
              </a:ext>
            </a:extLst>
          </p:cNvPr>
          <p:cNvSpPr>
            <a:spLocks noGrp="1"/>
          </p:cNvSpPr>
          <p:nvPr>
            <p:ph type="ctrTitle"/>
          </p:nvPr>
        </p:nvSpPr>
        <p:spPr>
          <a:xfrm>
            <a:off x="4704200" y="1678665"/>
            <a:ext cx="4569803" cy="2369131"/>
          </a:xfrm>
        </p:spPr>
        <p:txBody>
          <a:bodyPr>
            <a:normAutofit/>
          </a:bodyPr>
          <a:lstStyle/>
          <a:p>
            <a:r>
              <a:rPr lang="en-AU" sz="5400" b="1" dirty="0"/>
              <a:t>Stress Myopathy</a:t>
            </a:r>
          </a:p>
        </p:txBody>
      </p:sp>
      <p:sp>
        <p:nvSpPr>
          <p:cNvPr id="3" name="Subtitle 2">
            <a:extLst>
              <a:ext uri="{FF2B5EF4-FFF2-40B4-BE49-F238E27FC236}">
                <a16:creationId xmlns:a16="http://schemas.microsoft.com/office/drawing/2014/main" id="{B4071277-60D6-459B-9506-7BD05E49382F}"/>
              </a:ext>
            </a:extLst>
          </p:cNvPr>
          <p:cNvSpPr>
            <a:spLocks noGrp="1"/>
          </p:cNvSpPr>
          <p:nvPr>
            <p:ph type="subTitle" idx="1"/>
          </p:nvPr>
        </p:nvSpPr>
        <p:spPr>
          <a:xfrm>
            <a:off x="4700964" y="4050832"/>
            <a:ext cx="4573037" cy="1096899"/>
          </a:xfrm>
        </p:spPr>
        <p:txBody>
          <a:bodyPr>
            <a:normAutofit/>
          </a:bodyPr>
          <a:lstStyle/>
          <a:p>
            <a:endParaRPr lang="en-AU" dirty="0">
              <a:solidFill>
                <a:schemeClr val="bg1"/>
              </a:solidFill>
            </a:endParaRPr>
          </a:p>
        </p:txBody>
      </p:sp>
      <p:sp>
        <p:nvSpPr>
          <p:cNvPr id="4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5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44FAA70-4C97-4DAE-9DE5-3FFB0D0C72FA}"/>
              </a:ext>
            </a:extLst>
          </p:cNvPr>
          <p:cNvGraphicFramePr>
            <a:graphicFrameLocks noGrp="1"/>
          </p:cNvGraphicFramePr>
          <p:nvPr>
            <p:ph idx="1"/>
            <p:extLst>
              <p:ext uri="{D42A27DB-BD31-4B8C-83A1-F6EECF244321}">
                <p14:modId xmlns:p14="http://schemas.microsoft.com/office/powerpoint/2010/main" val="2229177465"/>
              </p:ext>
            </p:extLst>
          </p:nvPr>
        </p:nvGraphicFramePr>
        <p:xfrm>
          <a:off x="0" y="1697832"/>
          <a:ext cx="11144252" cy="5160168"/>
        </p:xfrm>
        <a:graphic>
          <a:graphicData uri="http://schemas.openxmlformats.org/drawingml/2006/table">
            <a:tbl>
              <a:tblPr firstRow="1" bandRow="1">
                <a:tableStyleId>{5C22544A-7EE6-4342-B048-85BDC9FD1C3A}</a:tableStyleId>
              </a:tblPr>
              <a:tblGrid>
                <a:gridCol w="2786063">
                  <a:extLst>
                    <a:ext uri="{9D8B030D-6E8A-4147-A177-3AD203B41FA5}">
                      <a16:colId xmlns:a16="http://schemas.microsoft.com/office/drawing/2014/main" val="3469275256"/>
                    </a:ext>
                  </a:extLst>
                </a:gridCol>
                <a:gridCol w="2528887">
                  <a:extLst>
                    <a:ext uri="{9D8B030D-6E8A-4147-A177-3AD203B41FA5}">
                      <a16:colId xmlns:a16="http://schemas.microsoft.com/office/drawing/2014/main" val="3106058839"/>
                    </a:ext>
                  </a:extLst>
                </a:gridCol>
                <a:gridCol w="3043239">
                  <a:extLst>
                    <a:ext uri="{9D8B030D-6E8A-4147-A177-3AD203B41FA5}">
                      <a16:colId xmlns:a16="http://schemas.microsoft.com/office/drawing/2014/main" val="1957658575"/>
                    </a:ext>
                  </a:extLst>
                </a:gridCol>
                <a:gridCol w="2786063">
                  <a:extLst>
                    <a:ext uri="{9D8B030D-6E8A-4147-A177-3AD203B41FA5}">
                      <a16:colId xmlns:a16="http://schemas.microsoft.com/office/drawing/2014/main" val="1875046673"/>
                    </a:ext>
                  </a:extLst>
                </a:gridCol>
              </a:tblGrid>
              <a:tr h="581382">
                <a:tc>
                  <a:txBody>
                    <a:bodyPr/>
                    <a:lstStyle/>
                    <a:p>
                      <a:r>
                        <a:rPr lang="en-AU" dirty="0"/>
                        <a:t>Name</a:t>
                      </a:r>
                    </a:p>
                  </a:txBody>
                  <a:tcPr/>
                </a:tc>
                <a:tc>
                  <a:txBody>
                    <a:bodyPr/>
                    <a:lstStyle/>
                    <a:p>
                      <a:r>
                        <a:rPr lang="en-AU" dirty="0"/>
                        <a:t>History</a:t>
                      </a:r>
                    </a:p>
                  </a:txBody>
                  <a:tcPr/>
                </a:tc>
                <a:tc>
                  <a:txBody>
                    <a:bodyPr/>
                    <a:lstStyle/>
                    <a:p>
                      <a:r>
                        <a:rPr lang="en-AU" dirty="0"/>
                        <a:t>Cortisol initial (nmol/ L)*</a:t>
                      </a:r>
                    </a:p>
                  </a:txBody>
                  <a:tcPr/>
                </a:tc>
                <a:tc>
                  <a:txBody>
                    <a:bodyPr/>
                    <a:lstStyle/>
                    <a:p>
                      <a:r>
                        <a:rPr lang="en-AU" dirty="0"/>
                        <a:t>Cortisol follow up</a:t>
                      </a:r>
                    </a:p>
                  </a:txBody>
                  <a:tcPr/>
                </a:tc>
                <a:extLst>
                  <a:ext uri="{0D108BD9-81ED-4DB2-BD59-A6C34878D82A}">
                    <a16:rowId xmlns:a16="http://schemas.microsoft.com/office/drawing/2014/main" val="463747197"/>
                  </a:ext>
                </a:extLst>
              </a:tr>
              <a:tr h="581382">
                <a:tc>
                  <a:txBody>
                    <a:bodyPr/>
                    <a:lstStyle/>
                    <a:p>
                      <a:r>
                        <a:rPr lang="en-AU" dirty="0"/>
                        <a:t>Swallow</a:t>
                      </a:r>
                    </a:p>
                  </a:txBody>
                  <a:tcPr/>
                </a:tc>
                <a:tc>
                  <a:txBody>
                    <a:bodyPr/>
                    <a:lstStyle/>
                    <a:p>
                      <a:r>
                        <a:rPr lang="en-AU" dirty="0"/>
                        <a:t>Dog attack, severe injuries</a:t>
                      </a:r>
                    </a:p>
                  </a:txBody>
                  <a:tcPr/>
                </a:tc>
                <a:tc>
                  <a:txBody>
                    <a:bodyPr/>
                    <a:lstStyle/>
                    <a:p>
                      <a:r>
                        <a:rPr lang="en-AU" dirty="0"/>
                        <a:t>531</a:t>
                      </a:r>
                    </a:p>
                  </a:txBody>
                  <a:tcPr/>
                </a:tc>
                <a:tc>
                  <a:txBody>
                    <a:bodyPr/>
                    <a:lstStyle/>
                    <a:p>
                      <a:r>
                        <a:rPr lang="en-AU" dirty="0"/>
                        <a:t>56 (after 3 weeks)</a:t>
                      </a:r>
                    </a:p>
                  </a:txBody>
                  <a:tcPr/>
                </a:tc>
                <a:extLst>
                  <a:ext uri="{0D108BD9-81ED-4DB2-BD59-A6C34878D82A}">
                    <a16:rowId xmlns:a16="http://schemas.microsoft.com/office/drawing/2014/main" val="3555799201"/>
                  </a:ext>
                </a:extLst>
              </a:tr>
              <a:tr h="581382">
                <a:tc>
                  <a:txBody>
                    <a:bodyPr/>
                    <a:lstStyle/>
                    <a:p>
                      <a:r>
                        <a:rPr lang="en-AU" dirty="0"/>
                        <a:t>Cherry</a:t>
                      </a:r>
                    </a:p>
                  </a:txBody>
                  <a:tcPr/>
                </a:tc>
                <a:tc>
                  <a:txBody>
                    <a:bodyPr/>
                    <a:lstStyle/>
                    <a:p>
                      <a:r>
                        <a:rPr lang="en-AU" dirty="0"/>
                        <a:t>spinal injury, fox attack, joey taken &amp; pouch torn</a:t>
                      </a:r>
                    </a:p>
                  </a:txBody>
                  <a:tcPr/>
                </a:tc>
                <a:tc>
                  <a:txBody>
                    <a:bodyPr/>
                    <a:lstStyle/>
                    <a:p>
                      <a:r>
                        <a:rPr lang="en-AU" dirty="0"/>
                        <a:t>522</a:t>
                      </a:r>
                    </a:p>
                  </a:txBody>
                  <a:tcPr/>
                </a:tc>
                <a:tc>
                  <a:txBody>
                    <a:bodyPr/>
                    <a:lstStyle/>
                    <a:p>
                      <a:r>
                        <a:rPr lang="en-AU" dirty="0"/>
                        <a:t>62 (after 4 weeks)</a:t>
                      </a:r>
                    </a:p>
                  </a:txBody>
                  <a:tcPr/>
                </a:tc>
                <a:extLst>
                  <a:ext uri="{0D108BD9-81ED-4DB2-BD59-A6C34878D82A}">
                    <a16:rowId xmlns:a16="http://schemas.microsoft.com/office/drawing/2014/main" val="4241394971"/>
                  </a:ext>
                </a:extLst>
              </a:tr>
              <a:tr h="581382">
                <a:tc>
                  <a:txBody>
                    <a:bodyPr/>
                    <a:lstStyle/>
                    <a:p>
                      <a:r>
                        <a:rPr lang="en-AU" dirty="0"/>
                        <a:t>Big Al</a:t>
                      </a:r>
                    </a:p>
                  </a:txBody>
                  <a:tcPr/>
                </a:tc>
                <a:tc>
                  <a:txBody>
                    <a:bodyPr/>
                    <a:lstStyle/>
                    <a:p>
                      <a:r>
                        <a:rPr lang="en-AU" dirty="0"/>
                        <a:t>Attacked by 3 dogs</a:t>
                      </a:r>
                    </a:p>
                  </a:txBody>
                  <a:tcPr/>
                </a:tc>
                <a:tc>
                  <a:txBody>
                    <a:bodyPr/>
                    <a:lstStyle/>
                    <a:p>
                      <a:r>
                        <a:rPr lang="en-AU" dirty="0"/>
                        <a:t>431</a:t>
                      </a:r>
                    </a:p>
                  </a:txBody>
                  <a:tcPr/>
                </a:tc>
                <a:tc>
                  <a:txBody>
                    <a:bodyPr/>
                    <a:lstStyle/>
                    <a:p>
                      <a:endParaRPr lang="en-AU"/>
                    </a:p>
                  </a:txBody>
                  <a:tcPr/>
                </a:tc>
                <a:extLst>
                  <a:ext uri="{0D108BD9-81ED-4DB2-BD59-A6C34878D82A}">
                    <a16:rowId xmlns:a16="http://schemas.microsoft.com/office/drawing/2014/main" val="1494538356"/>
                  </a:ext>
                </a:extLst>
              </a:tr>
              <a:tr h="581382">
                <a:tc>
                  <a:txBody>
                    <a:bodyPr/>
                    <a:lstStyle/>
                    <a:p>
                      <a:r>
                        <a:rPr lang="en-AU" dirty="0"/>
                        <a:t>Carrie</a:t>
                      </a:r>
                    </a:p>
                  </a:txBody>
                  <a:tcPr/>
                </a:tc>
                <a:tc>
                  <a:txBody>
                    <a:bodyPr/>
                    <a:lstStyle/>
                    <a:p>
                      <a:r>
                        <a:rPr lang="en-AU" dirty="0"/>
                        <a:t>Fence hanger, dog attack</a:t>
                      </a:r>
                    </a:p>
                  </a:txBody>
                  <a:tcPr/>
                </a:tc>
                <a:tc>
                  <a:txBody>
                    <a:bodyPr/>
                    <a:lstStyle/>
                    <a:p>
                      <a:r>
                        <a:rPr lang="en-AU" dirty="0"/>
                        <a:t>525</a:t>
                      </a:r>
                    </a:p>
                  </a:txBody>
                  <a:tcPr/>
                </a:tc>
                <a:tc>
                  <a:txBody>
                    <a:bodyPr/>
                    <a:lstStyle/>
                    <a:p>
                      <a:endParaRPr lang="en-AU"/>
                    </a:p>
                  </a:txBody>
                  <a:tcPr/>
                </a:tc>
                <a:extLst>
                  <a:ext uri="{0D108BD9-81ED-4DB2-BD59-A6C34878D82A}">
                    <a16:rowId xmlns:a16="http://schemas.microsoft.com/office/drawing/2014/main" val="1690391297"/>
                  </a:ext>
                </a:extLst>
              </a:tr>
              <a:tr h="581382">
                <a:tc>
                  <a:txBody>
                    <a:bodyPr/>
                    <a:lstStyle/>
                    <a:p>
                      <a:r>
                        <a:rPr lang="en-AU" dirty="0"/>
                        <a:t>Arrow</a:t>
                      </a:r>
                    </a:p>
                  </a:txBody>
                  <a:tcPr/>
                </a:tc>
                <a:tc>
                  <a:txBody>
                    <a:bodyPr/>
                    <a:lstStyle/>
                    <a:p>
                      <a:r>
                        <a:rPr lang="en-AU" dirty="0"/>
                        <a:t>70kg male with arrow penetrating eyelid</a:t>
                      </a:r>
                    </a:p>
                  </a:txBody>
                  <a:tcPr/>
                </a:tc>
                <a:tc>
                  <a:txBody>
                    <a:bodyPr/>
                    <a:lstStyle/>
                    <a:p>
                      <a:r>
                        <a:rPr lang="en-AU"/>
                        <a:t>24</a:t>
                      </a:r>
                    </a:p>
                  </a:txBody>
                  <a:tcPr/>
                </a:tc>
                <a:tc>
                  <a:txBody>
                    <a:bodyPr/>
                    <a:lstStyle/>
                    <a:p>
                      <a:endParaRPr lang="en-AU"/>
                    </a:p>
                  </a:txBody>
                  <a:tcPr/>
                </a:tc>
                <a:extLst>
                  <a:ext uri="{0D108BD9-81ED-4DB2-BD59-A6C34878D82A}">
                    <a16:rowId xmlns:a16="http://schemas.microsoft.com/office/drawing/2014/main" val="2806956902"/>
                  </a:ext>
                </a:extLst>
              </a:tr>
              <a:tr h="581382">
                <a:tc>
                  <a:txBody>
                    <a:bodyPr/>
                    <a:lstStyle/>
                    <a:p>
                      <a:r>
                        <a:rPr lang="en-AU" dirty="0"/>
                        <a:t>Lily</a:t>
                      </a:r>
                    </a:p>
                  </a:txBody>
                  <a:tcPr/>
                </a:tc>
                <a:tc>
                  <a:txBody>
                    <a:bodyPr/>
                    <a:lstStyle/>
                    <a:p>
                      <a:r>
                        <a:rPr lang="en-AU" dirty="0"/>
                        <a:t>Normal</a:t>
                      </a:r>
                    </a:p>
                  </a:txBody>
                  <a:tcPr/>
                </a:tc>
                <a:tc>
                  <a:txBody>
                    <a:bodyPr/>
                    <a:lstStyle/>
                    <a:p>
                      <a:r>
                        <a:rPr lang="en-AU" dirty="0"/>
                        <a:t>31</a:t>
                      </a:r>
                    </a:p>
                  </a:txBody>
                  <a:tcPr/>
                </a:tc>
                <a:tc>
                  <a:txBody>
                    <a:bodyPr/>
                    <a:lstStyle/>
                    <a:p>
                      <a:endParaRPr lang="en-AU"/>
                    </a:p>
                  </a:txBody>
                  <a:tcPr/>
                </a:tc>
                <a:extLst>
                  <a:ext uri="{0D108BD9-81ED-4DB2-BD59-A6C34878D82A}">
                    <a16:rowId xmlns:a16="http://schemas.microsoft.com/office/drawing/2014/main" val="3242578891"/>
                  </a:ext>
                </a:extLst>
              </a:tr>
              <a:tr h="581382">
                <a:tc>
                  <a:txBody>
                    <a:bodyPr/>
                    <a:lstStyle/>
                    <a:p>
                      <a:r>
                        <a:rPr lang="en-AU" dirty="0"/>
                        <a:t>Josh</a:t>
                      </a:r>
                    </a:p>
                  </a:txBody>
                  <a:tcPr/>
                </a:tc>
                <a:tc>
                  <a:txBody>
                    <a:bodyPr/>
                    <a:lstStyle/>
                    <a:p>
                      <a:r>
                        <a:rPr lang="en-AU" dirty="0"/>
                        <a:t>Fence hanger</a:t>
                      </a:r>
                    </a:p>
                  </a:txBody>
                  <a:tcPr/>
                </a:tc>
                <a:tc>
                  <a:txBody>
                    <a:bodyPr/>
                    <a:lstStyle/>
                    <a:p>
                      <a:r>
                        <a:rPr lang="en-AU" dirty="0"/>
                        <a:t>196</a:t>
                      </a:r>
                    </a:p>
                  </a:txBody>
                  <a:tcPr/>
                </a:tc>
                <a:tc>
                  <a:txBody>
                    <a:bodyPr/>
                    <a:lstStyle/>
                    <a:p>
                      <a:endParaRPr lang="en-AU" dirty="0"/>
                    </a:p>
                  </a:txBody>
                  <a:tcPr/>
                </a:tc>
                <a:extLst>
                  <a:ext uri="{0D108BD9-81ED-4DB2-BD59-A6C34878D82A}">
                    <a16:rowId xmlns:a16="http://schemas.microsoft.com/office/drawing/2014/main" val="3471553820"/>
                  </a:ext>
                </a:extLst>
              </a:tr>
            </a:tbl>
          </a:graphicData>
        </a:graphic>
      </p:graphicFrame>
      <p:sp>
        <p:nvSpPr>
          <p:cNvPr id="6" name="TextBox 5">
            <a:extLst>
              <a:ext uri="{FF2B5EF4-FFF2-40B4-BE49-F238E27FC236}">
                <a16:creationId xmlns:a16="http://schemas.microsoft.com/office/drawing/2014/main" id="{27B26391-096F-4410-B9CE-B22E20D8B238}"/>
              </a:ext>
            </a:extLst>
          </p:cNvPr>
          <p:cNvSpPr txBox="1"/>
          <p:nvPr/>
        </p:nvSpPr>
        <p:spPr>
          <a:xfrm>
            <a:off x="4343399" y="304800"/>
            <a:ext cx="5666139" cy="1508105"/>
          </a:xfrm>
          <a:prstGeom prst="rect">
            <a:avLst/>
          </a:prstGeom>
          <a:noFill/>
        </p:spPr>
        <p:txBody>
          <a:bodyPr wrap="square" rtlCol="0">
            <a:spAutoFit/>
          </a:bodyPr>
          <a:lstStyle/>
          <a:p>
            <a:r>
              <a:rPr lang="en-AU" sz="4000" b="1" dirty="0">
                <a:solidFill>
                  <a:srgbClr val="92D050"/>
                </a:solidFill>
              </a:rPr>
              <a:t>Cortisol readings</a:t>
            </a:r>
          </a:p>
          <a:p>
            <a:r>
              <a:rPr lang="en-AU" sz="2800" b="1" dirty="0">
                <a:solidFill>
                  <a:srgbClr val="92D050"/>
                </a:solidFill>
              </a:rPr>
              <a:t>(*Possumwood research)</a:t>
            </a:r>
          </a:p>
          <a:p>
            <a:r>
              <a:rPr lang="en-AU" sz="2400" b="1" dirty="0">
                <a:solidFill>
                  <a:srgbClr val="92D050"/>
                </a:solidFill>
              </a:rPr>
              <a:t>Normal = &lt;50nmol/L</a:t>
            </a:r>
          </a:p>
        </p:txBody>
      </p:sp>
    </p:spTree>
    <p:extLst>
      <p:ext uri="{BB962C8B-B14F-4D97-AF65-F5344CB8AC3E}">
        <p14:creationId xmlns:p14="http://schemas.microsoft.com/office/powerpoint/2010/main" val="212100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29B-1EB0-4060-9789-DD990D62B223}"/>
              </a:ext>
            </a:extLst>
          </p:cNvPr>
          <p:cNvSpPr>
            <a:spLocks noGrp="1"/>
          </p:cNvSpPr>
          <p:nvPr>
            <p:ph type="title"/>
          </p:nvPr>
        </p:nvSpPr>
        <p:spPr>
          <a:xfrm>
            <a:off x="639234" y="22123"/>
            <a:ext cx="8596668" cy="660400"/>
          </a:xfrm>
        </p:spPr>
        <p:txBody>
          <a:bodyPr/>
          <a:lstStyle/>
          <a:p>
            <a:r>
              <a:rPr lang="en-AU" dirty="0"/>
              <a:t>Cortisol case studies</a:t>
            </a:r>
          </a:p>
        </p:txBody>
      </p:sp>
      <p:pic>
        <p:nvPicPr>
          <p:cNvPr id="5" name="Content Placeholder 4" descr="Animal on the side of a building&#10;&#10;Description automatically generated">
            <a:extLst>
              <a:ext uri="{FF2B5EF4-FFF2-40B4-BE49-F238E27FC236}">
                <a16:creationId xmlns:a16="http://schemas.microsoft.com/office/drawing/2014/main" id="{322C8E6A-B9D4-49F4-8BF3-249E2BF2D3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40160" y="1167703"/>
            <a:ext cx="3881438" cy="2911078"/>
          </a:xfrm>
        </p:spPr>
      </p:pic>
      <p:pic>
        <p:nvPicPr>
          <p:cNvPr id="4" name="Picture 3" descr="A picture containing indoor, brown, laying, small&#10;&#10;Description automatically generated">
            <a:extLst>
              <a:ext uri="{FF2B5EF4-FFF2-40B4-BE49-F238E27FC236}">
                <a16:creationId xmlns:a16="http://schemas.microsoft.com/office/drawing/2014/main" id="{8D808C5C-0265-4A1A-B8CA-F92D4385CF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956098" y="726769"/>
            <a:ext cx="3408137" cy="2556103"/>
          </a:xfrm>
          <a:prstGeom prst="rect">
            <a:avLst/>
          </a:prstGeom>
        </p:spPr>
      </p:pic>
      <p:pic>
        <p:nvPicPr>
          <p:cNvPr id="7" name="Picture 6" descr="A picture containing outdoor, bench, animal, fence&#10;&#10;Description automatically generated">
            <a:extLst>
              <a:ext uri="{FF2B5EF4-FFF2-40B4-BE49-F238E27FC236}">
                <a16:creationId xmlns:a16="http://schemas.microsoft.com/office/drawing/2014/main" id="{AF5F6B4D-0726-4B4E-885F-25411AE57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687828" y="1604025"/>
            <a:ext cx="5096174" cy="3822130"/>
          </a:xfrm>
          <a:prstGeom prst="rect">
            <a:avLst/>
          </a:prstGeom>
        </p:spPr>
      </p:pic>
      <p:pic>
        <p:nvPicPr>
          <p:cNvPr id="9" name="Picture 8" descr="An animal with its mouth open&#10;&#10;Description automatically generated">
            <a:extLst>
              <a:ext uri="{FF2B5EF4-FFF2-40B4-BE49-F238E27FC236}">
                <a16:creationId xmlns:a16="http://schemas.microsoft.com/office/drawing/2014/main" id="{36E88D99-2018-4A12-B76E-6D4E364CC6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04726" y="3766002"/>
            <a:ext cx="3511055" cy="2633292"/>
          </a:xfrm>
          <a:prstGeom prst="rect">
            <a:avLst/>
          </a:prstGeom>
        </p:spPr>
      </p:pic>
      <p:sp>
        <p:nvSpPr>
          <p:cNvPr id="10" name="TextBox 9">
            <a:extLst>
              <a:ext uri="{FF2B5EF4-FFF2-40B4-BE49-F238E27FC236}">
                <a16:creationId xmlns:a16="http://schemas.microsoft.com/office/drawing/2014/main" id="{11BC75BD-6277-443B-BDCC-CAFE02A32005}"/>
              </a:ext>
            </a:extLst>
          </p:cNvPr>
          <p:cNvSpPr txBox="1"/>
          <p:nvPr/>
        </p:nvSpPr>
        <p:spPr>
          <a:xfrm>
            <a:off x="322933" y="4563961"/>
            <a:ext cx="1239167" cy="523220"/>
          </a:xfrm>
          <a:prstGeom prst="rect">
            <a:avLst/>
          </a:prstGeom>
          <a:noFill/>
        </p:spPr>
        <p:txBody>
          <a:bodyPr wrap="square" rtlCol="0">
            <a:spAutoFit/>
          </a:bodyPr>
          <a:lstStyle/>
          <a:p>
            <a:r>
              <a:rPr lang="en-AU" sz="2800" dirty="0"/>
              <a:t>Big Al</a:t>
            </a:r>
          </a:p>
        </p:txBody>
      </p:sp>
      <p:sp>
        <p:nvSpPr>
          <p:cNvPr id="12" name="TextBox 11">
            <a:extLst>
              <a:ext uri="{FF2B5EF4-FFF2-40B4-BE49-F238E27FC236}">
                <a16:creationId xmlns:a16="http://schemas.microsoft.com/office/drawing/2014/main" id="{AA55AC42-FCDF-4E95-B100-F233527090E6}"/>
              </a:ext>
            </a:extLst>
          </p:cNvPr>
          <p:cNvSpPr txBox="1"/>
          <p:nvPr/>
        </p:nvSpPr>
        <p:spPr>
          <a:xfrm>
            <a:off x="1804440" y="6131231"/>
            <a:ext cx="1239167" cy="584775"/>
          </a:xfrm>
          <a:prstGeom prst="rect">
            <a:avLst/>
          </a:prstGeom>
          <a:noFill/>
        </p:spPr>
        <p:txBody>
          <a:bodyPr wrap="square" rtlCol="0">
            <a:spAutoFit/>
          </a:bodyPr>
          <a:lstStyle/>
          <a:p>
            <a:r>
              <a:rPr lang="en-AU" sz="3200" dirty="0"/>
              <a:t>Lily</a:t>
            </a:r>
          </a:p>
        </p:txBody>
      </p:sp>
      <p:sp>
        <p:nvSpPr>
          <p:cNvPr id="13" name="TextBox 12">
            <a:extLst>
              <a:ext uri="{FF2B5EF4-FFF2-40B4-BE49-F238E27FC236}">
                <a16:creationId xmlns:a16="http://schemas.microsoft.com/office/drawing/2014/main" id="{B849F233-A744-4DFC-9FC3-10F31F479943}"/>
              </a:ext>
            </a:extLst>
          </p:cNvPr>
          <p:cNvSpPr txBox="1"/>
          <p:nvPr/>
        </p:nvSpPr>
        <p:spPr>
          <a:xfrm>
            <a:off x="6515100" y="967001"/>
            <a:ext cx="1518583" cy="523220"/>
          </a:xfrm>
          <a:prstGeom prst="rect">
            <a:avLst/>
          </a:prstGeom>
          <a:noFill/>
        </p:spPr>
        <p:txBody>
          <a:bodyPr wrap="square" rtlCol="0">
            <a:spAutoFit/>
          </a:bodyPr>
          <a:lstStyle/>
          <a:p>
            <a:r>
              <a:rPr lang="en-AU" sz="2800" dirty="0"/>
              <a:t>Swallow</a:t>
            </a:r>
          </a:p>
        </p:txBody>
      </p:sp>
      <p:sp>
        <p:nvSpPr>
          <p:cNvPr id="14" name="TextBox 13">
            <a:extLst>
              <a:ext uri="{FF2B5EF4-FFF2-40B4-BE49-F238E27FC236}">
                <a16:creationId xmlns:a16="http://schemas.microsoft.com/office/drawing/2014/main" id="{C7B6A564-748F-4722-B62B-FD2134824A55}"/>
              </a:ext>
            </a:extLst>
          </p:cNvPr>
          <p:cNvSpPr txBox="1"/>
          <p:nvPr/>
        </p:nvSpPr>
        <p:spPr>
          <a:xfrm>
            <a:off x="6762750" y="5676900"/>
            <a:ext cx="1518583" cy="523220"/>
          </a:xfrm>
          <a:prstGeom prst="rect">
            <a:avLst/>
          </a:prstGeom>
          <a:noFill/>
        </p:spPr>
        <p:txBody>
          <a:bodyPr wrap="square" rtlCol="0">
            <a:spAutoFit/>
          </a:bodyPr>
          <a:lstStyle/>
          <a:p>
            <a:r>
              <a:rPr lang="en-AU" sz="2800" dirty="0"/>
              <a:t>Carrie</a:t>
            </a:r>
          </a:p>
        </p:txBody>
      </p:sp>
    </p:spTree>
    <p:extLst>
      <p:ext uri="{BB962C8B-B14F-4D97-AF65-F5344CB8AC3E}">
        <p14:creationId xmlns:p14="http://schemas.microsoft.com/office/powerpoint/2010/main" val="165977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4419600" y="736600"/>
            <a:ext cx="43688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Aerobic metabolism</a:t>
            </a:r>
          </a:p>
        </p:txBody>
      </p:sp>
      <p:sp>
        <p:nvSpPr>
          <p:cNvPr id="4" name="TextBox 3"/>
          <p:cNvSpPr txBox="1"/>
          <p:nvPr/>
        </p:nvSpPr>
        <p:spPr>
          <a:xfrm>
            <a:off x="5534025" y="1582093"/>
            <a:ext cx="1676400" cy="461665"/>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Glucose</a:t>
            </a:r>
          </a:p>
        </p:txBody>
      </p:sp>
      <p:sp>
        <p:nvSpPr>
          <p:cNvPr id="7" name="Down Arrow 6"/>
          <p:cNvSpPr/>
          <p:nvPr/>
        </p:nvSpPr>
        <p:spPr>
          <a:xfrm>
            <a:off x="6019800" y="2055515"/>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8" name="TextBox 7"/>
          <p:cNvSpPr txBox="1"/>
          <p:nvPr/>
        </p:nvSpPr>
        <p:spPr>
          <a:xfrm>
            <a:off x="6292850" y="2172474"/>
            <a:ext cx="3244850" cy="369332"/>
          </a:xfrm>
          <a:prstGeom prst="rect">
            <a:avLst/>
          </a:prstGeom>
          <a:noFill/>
          <a:ln>
            <a:solidFill>
              <a:schemeClr val="bg2"/>
            </a:solidFill>
          </a:ln>
        </p:spPr>
        <p:txBody>
          <a:bodyPr wrap="square" rtlCol="0">
            <a:spAutoFit/>
          </a:bodyPr>
          <a:lstStyle/>
          <a:p>
            <a:r>
              <a:rPr lang="en-AU" dirty="0"/>
              <a:t>Glycolysis – in cell cytoplasm</a:t>
            </a:r>
          </a:p>
        </p:txBody>
      </p:sp>
      <p:sp>
        <p:nvSpPr>
          <p:cNvPr id="9" name="TextBox 8"/>
          <p:cNvSpPr txBox="1"/>
          <p:nvPr/>
        </p:nvSpPr>
        <p:spPr>
          <a:xfrm>
            <a:off x="4076700" y="2721948"/>
            <a:ext cx="4610100" cy="369332"/>
          </a:xfrm>
          <a:prstGeom prst="rect">
            <a:avLst/>
          </a:prstGeom>
          <a:noFill/>
          <a:ln>
            <a:solidFill>
              <a:schemeClr val="bg2"/>
            </a:solidFill>
          </a:ln>
        </p:spPr>
        <p:txBody>
          <a:bodyPr wrap="square" rtlCol="0">
            <a:spAutoFit/>
          </a:bodyPr>
          <a:lstStyle/>
          <a:p>
            <a:r>
              <a:rPr lang="en-AU" dirty="0"/>
              <a:t>ATP (energy source) + Pyruvate + H</a:t>
            </a:r>
            <a:r>
              <a:rPr lang="en-AU" baseline="30000" dirty="0"/>
              <a:t>+ </a:t>
            </a:r>
            <a:r>
              <a:rPr lang="en-AU" dirty="0"/>
              <a:t>(acid) </a:t>
            </a:r>
          </a:p>
        </p:txBody>
      </p:sp>
      <p:sp>
        <p:nvSpPr>
          <p:cNvPr id="10" name="Down Arrow 9"/>
          <p:cNvSpPr/>
          <p:nvPr/>
        </p:nvSpPr>
        <p:spPr>
          <a:xfrm>
            <a:off x="6019800" y="3171311"/>
            <a:ext cx="273050" cy="119113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1" name="Down Arrow 10"/>
          <p:cNvSpPr/>
          <p:nvPr/>
        </p:nvSpPr>
        <p:spPr>
          <a:xfrm rot="16200000">
            <a:off x="5426075" y="3154463"/>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2" name="TextBox 11"/>
          <p:cNvSpPr txBox="1"/>
          <p:nvPr/>
        </p:nvSpPr>
        <p:spPr>
          <a:xfrm>
            <a:off x="4752975" y="3271421"/>
            <a:ext cx="508000" cy="369332"/>
          </a:xfrm>
          <a:prstGeom prst="rect">
            <a:avLst/>
          </a:prstGeom>
          <a:noFill/>
          <a:ln>
            <a:solidFill>
              <a:schemeClr val="bg2"/>
            </a:solidFill>
          </a:ln>
        </p:spPr>
        <p:txBody>
          <a:bodyPr wrap="square" rtlCol="0">
            <a:spAutoFit/>
          </a:bodyPr>
          <a:lstStyle/>
          <a:p>
            <a:r>
              <a:rPr lang="en-AU" dirty="0"/>
              <a:t>O</a:t>
            </a:r>
            <a:r>
              <a:rPr lang="en-AU" baseline="-25000" dirty="0"/>
              <a:t>2</a:t>
            </a:r>
          </a:p>
        </p:txBody>
      </p:sp>
      <p:sp>
        <p:nvSpPr>
          <p:cNvPr id="13" name="TextBox 12"/>
          <p:cNvSpPr txBox="1"/>
          <p:nvPr/>
        </p:nvSpPr>
        <p:spPr>
          <a:xfrm>
            <a:off x="6372225" y="3208239"/>
            <a:ext cx="4495800" cy="923330"/>
          </a:xfrm>
          <a:prstGeom prst="rect">
            <a:avLst/>
          </a:prstGeom>
          <a:noFill/>
          <a:ln>
            <a:solidFill>
              <a:schemeClr val="bg2"/>
            </a:solidFill>
          </a:ln>
        </p:spPr>
        <p:txBody>
          <a:bodyPr wrap="square" rtlCol="0">
            <a:spAutoFit/>
          </a:bodyPr>
          <a:lstStyle/>
          <a:p>
            <a:r>
              <a:rPr lang="en-AU" dirty="0"/>
              <a:t>Krebs cycle</a:t>
            </a:r>
          </a:p>
          <a:p>
            <a:r>
              <a:rPr lang="en-AU" dirty="0"/>
              <a:t>Electron transport chain –in cell mitochondria </a:t>
            </a:r>
          </a:p>
        </p:txBody>
      </p:sp>
      <p:sp>
        <p:nvSpPr>
          <p:cNvPr id="14" name="TextBox 13"/>
          <p:cNvSpPr txBox="1"/>
          <p:nvPr/>
        </p:nvSpPr>
        <p:spPr>
          <a:xfrm>
            <a:off x="3452812" y="4359851"/>
            <a:ext cx="6630988" cy="369332"/>
          </a:xfrm>
          <a:prstGeom prst="rect">
            <a:avLst/>
          </a:prstGeom>
          <a:noFill/>
          <a:ln>
            <a:solidFill>
              <a:schemeClr val="bg2"/>
            </a:solidFill>
          </a:ln>
        </p:spPr>
        <p:txBody>
          <a:bodyPr wrap="square" rtlCol="0">
            <a:spAutoFit/>
          </a:bodyPr>
          <a:lstStyle/>
          <a:p>
            <a:r>
              <a:rPr lang="en-AU" dirty="0"/>
              <a:t>CO</a:t>
            </a:r>
            <a:r>
              <a:rPr lang="en-AU" baseline="-25000" dirty="0"/>
              <a:t>2 </a:t>
            </a:r>
            <a:r>
              <a:rPr lang="en-AU" dirty="0"/>
              <a:t>(exhaled during respiration) + H</a:t>
            </a:r>
            <a:r>
              <a:rPr lang="en-AU" baseline="-25000" dirty="0"/>
              <a:t>2</a:t>
            </a:r>
            <a:r>
              <a:rPr lang="en-AU" dirty="0"/>
              <a:t>O + ATP (energy source)</a:t>
            </a:r>
          </a:p>
        </p:txBody>
      </p:sp>
    </p:spTree>
    <p:extLst>
      <p:ext uri="{BB962C8B-B14F-4D97-AF65-F5344CB8AC3E}">
        <p14:creationId xmlns:p14="http://schemas.microsoft.com/office/powerpoint/2010/main" val="13055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4419600" y="736600"/>
            <a:ext cx="46863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Anaerobic metabolism</a:t>
            </a:r>
          </a:p>
        </p:txBody>
      </p:sp>
      <p:sp>
        <p:nvSpPr>
          <p:cNvPr id="4" name="TextBox 3"/>
          <p:cNvSpPr txBox="1"/>
          <p:nvPr/>
        </p:nvSpPr>
        <p:spPr>
          <a:xfrm>
            <a:off x="5484812" y="1593850"/>
            <a:ext cx="1676400" cy="461665"/>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Glucose</a:t>
            </a:r>
          </a:p>
        </p:txBody>
      </p:sp>
      <p:sp>
        <p:nvSpPr>
          <p:cNvPr id="7" name="Down Arrow 6"/>
          <p:cNvSpPr/>
          <p:nvPr/>
        </p:nvSpPr>
        <p:spPr>
          <a:xfrm>
            <a:off x="6019800" y="2055515"/>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8" name="TextBox 7"/>
          <p:cNvSpPr txBox="1"/>
          <p:nvPr/>
        </p:nvSpPr>
        <p:spPr>
          <a:xfrm>
            <a:off x="6292850" y="2172474"/>
            <a:ext cx="3244850" cy="369332"/>
          </a:xfrm>
          <a:prstGeom prst="rect">
            <a:avLst/>
          </a:prstGeom>
          <a:noFill/>
          <a:ln>
            <a:solidFill>
              <a:schemeClr val="bg2"/>
            </a:solidFill>
          </a:ln>
        </p:spPr>
        <p:txBody>
          <a:bodyPr wrap="square" rtlCol="0">
            <a:spAutoFit/>
          </a:bodyPr>
          <a:lstStyle/>
          <a:p>
            <a:r>
              <a:rPr lang="en-AU" dirty="0"/>
              <a:t>Glycolysis – in cell cytoplasm</a:t>
            </a:r>
          </a:p>
        </p:txBody>
      </p:sp>
      <p:sp>
        <p:nvSpPr>
          <p:cNvPr id="9" name="TextBox 8"/>
          <p:cNvSpPr txBox="1"/>
          <p:nvPr/>
        </p:nvSpPr>
        <p:spPr>
          <a:xfrm>
            <a:off x="3305175" y="2737228"/>
            <a:ext cx="4610100" cy="369332"/>
          </a:xfrm>
          <a:prstGeom prst="rect">
            <a:avLst/>
          </a:prstGeom>
          <a:noFill/>
          <a:ln>
            <a:solidFill>
              <a:schemeClr val="bg2"/>
            </a:solidFill>
          </a:ln>
        </p:spPr>
        <p:txBody>
          <a:bodyPr wrap="square" rtlCol="0">
            <a:spAutoFit/>
          </a:bodyPr>
          <a:lstStyle/>
          <a:p>
            <a:r>
              <a:rPr lang="en-AU" dirty="0"/>
              <a:t>ATP (energy source) + Pyruvate + H</a:t>
            </a:r>
            <a:r>
              <a:rPr lang="en-AU" baseline="30000" dirty="0"/>
              <a:t>+ </a:t>
            </a:r>
            <a:r>
              <a:rPr lang="en-AU" dirty="0"/>
              <a:t>(acid) </a:t>
            </a:r>
          </a:p>
        </p:txBody>
      </p:sp>
      <p:sp>
        <p:nvSpPr>
          <p:cNvPr id="15" name="Down Arrow 14"/>
          <p:cNvSpPr/>
          <p:nvPr/>
        </p:nvSpPr>
        <p:spPr>
          <a:xfrm rot="16200000">
            <a:off x="6601622" y="3753944"/>
            <a:ext cx="273050" cy="171291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5" name="TextBox 4"/>
          <p:cNvSpPr txBox="1"/>
          <p:nvPr/>
        </p:nvSpPr>
        <p:spPr>
          <a:xfrm>
            <a:off x="8648700" y="2737227"/>
            <a:ext cx="1339850" cy="369332"/>
          </a:xfrm>
          <a:prstGeom prst="rect">
            <a:avLst/>
          </a:prstGeom>
          <a:noFill/>
          <a:ln>
            <a:solidFill>
              <a:schemeClr val="bg2"/>
            </a:solidFill>
          </a:ln>
        </p:spPr>
        <p:txBody>
          <a:bodyPr wrap="square" rtlCol="0">
            <a:spAutoFit/>
          </a:bodyPr>
          <a:lstStyle/>
          <a:p>
            <a:r>
              <a:rPr lang="en-AU" dirty="0"/>
              <a:t>Lactate</a:t>
            </a:r>
          </a:p>
        </p:txBody>
      </p:sp>
      <p:sp>
        <p:nvSpPr>
          <p:cNvPr id="6" name="TextBox 5"/>
          <p:cNvSpPr txBox="1"/>
          <p:nvPr/>
        </p:nvSpPr>
        <p:spPr>
          <a:xfrm>
            <a:off x="6019800" y="3516722"/>
            <a:ext cx="1063625" cy="369332"/>
          </a:xfrm>
          <a:prstGeom prst="rect">
            <a:avLst/>
          </a:prstGeom>
          <a:noFill/>
          <a:ln>
            <a:solidFill>
              <a:schemeClr val="bg2"/>
            </a:solidFill>
          </a:ln>
        </p:spPr>
        <p:txBody>
          <a:bodyPr wrap="square" rtlCol="0">
            <a:spAutoFit/>
          </a:bodyPr>
          <a:lstStyle/>
          <a:p>
            <a:r>
              <a:rPr lang="en-AU" b="1" dirty="0"/>
              <a:t>OR</a:t>
            </a:r>
          </a:p>
        </p:txBody>
      </p:sp>
      <p:sp>
        <p:nvSpPr>
          <p:cNvPr id="16" name="TextBox 15"/>
          <p:cNvSpPr txBox="1"/>
          <p:nvPr/>
        </p:nvSpPr>
        <p:spPr>
          <a:xfrm>
            <a:off x="3524250" y="4406900"/>
            <a:ext cx="2495550" cy="369332"/>
          </a:xfrm>
          <a:prstGeom prst="rect">
            <a:avLst/>
          </a:prstGeom>
          <a:noFill/>
          <a:ln>
            <a:solidFill>
              <a:schemeClr val="bg2"/>
            </a:solidFill>
          </a:ln>
        </p:spPr>
        <p:txBody>
          <a:bodyPr wrap="square" rtlCol="0">
            <a:spAutoFit/>
          </a:bodyPr>
          <a:lstStyle/>
          <a:p>
            <a:r>
              <a:rPr lang="en-AU" dirty="0" err="1"/>
              <a:t>Creatine</a:t>
            </a:r>
            <a:r>
              <a:rPr lang="en-AU" dirty="0"/>
              <a:t> phosphate</a:t>
            </a:r>
          </a:p>
        </p:txBody>
      </p:sp>
      <p:sp>
        <p:nvSpPr>
          <p:cNvPr id="18" name="Down Arrow 17"/>
          <p:cNvSpPr/>
          <p:nvPr/>
        </p:nvSpPr>
        <p:spPr>
          <a:xfrm rot="16200000">
            <a:off x="8080375" y="2620268"/>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9" name="TextBox 18"/>
          <p:cNvSpPr txBox="1"/>
          <p:nvPr/>
        </p:nvSpPr>
        <p:spPr>
          <a:xfrm>
            <a:off x="5465762" y="4063562"/>
            <a:ext cx="2447926" cy="369332"/>
          </a:xfrm>
          <a:prstGeom prst="rect">
            <a:avLst/>
          </a:prstGeom>
          <a:noFill/>
          <a:ln>
            <a:solidFill>
              <a:schemeClr val="bg2"/>
            </a:solidFill>
          </a:ln>
        </p:spPr>
        <p:txBody>
          <a:bodyPr wrap="square" rtlCol="0">
            <a:spAutoFit/>
          </a:bodyPr>
          <a:lstStyle/>
          <a:p>
            <a:r>
              <a:rPr lang="en-AU" dirty="0" err="1"/>
              <a:t>Creatine</a:t>
            </a:r>
            <a:r>
              <a:rPr lang="en-AU" dirty="0"/>
              <a:t> kinase (CK)</a:t>
            </a:r>
          </a:p>
        </p:txBody>
      </p:sp>
      <p:sp>
        <p:nvSpPr>
          <p:cNvPr id="20" name="TextBox 19"/>
          <p:cNvSpPr txBox="1"/>
          <p:nvPr/>
        </p:nvSpPr>
        <p:spPr>
          <a:xfrm>
            <a:off x="7772400" y="4406900"/>
            <a:ext cx="3778250" cy="369332"/>
          </a:xfrm>
          <a:prstGeom prst="rect">
            <a:avLst/>
          </a:prstGeom>
          <a:noFill/>
          <a:ln>
            <a:solidFill>
              <a:schemeClr val="bg2"/>
            </a:solidFill>
          </a:ln>
        </p:spPr>
        <p:txBody>
          <a:bodyPr wrap="square" rtlCol="0">
            <a:spAutoFit/>
          </a:bodyPr>
          <a:lstStyle/>
          <a:p>
            <a:r>
              <a:rPr lang="en-AU" dirty="0" err="1"/>
              <a:t>Creatine</a:t>
            </a:r>
            <a:r>
              <a:rPr lang="en-AU" dirty="0"/>
              <a:t> + energy – in muscle cells</a:t>
            </a:r>
          </a:p>
        </p:txBody>
      </p:sp>
      <p:sp>
        <p:nvSpPr>
          <p:cNvPr id="21" name="Curved Down Arrow 20"/>
          <p:cNvSpPr/>
          <p:nvPr/>
        </p:nvSpPr>
        <p:spPr>
          <a:xfrm>
            <a:off x="8442325" y="4815505"/>
            <a:ext cx="1752600" cy="608130"/>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tx1"/>
              </a:solidFill>
            </a:endParaRPr>
          </a:p>
        </p:txBody>
      </p:sp>
      <p:sp>
        <p:nvSpPr>
          <p:cNvPr id="22" name="TextBox 21"/>
          <p:cNvSpPr txBox="1"/>
          <p:nvPr/>
        </p:nvSpPr>
        <p:spPr>
          <a:xfrm>
            <a:off x="7273925" y="5480304"/>
            <a:ext cx="2044700" cy="369332"/>
          </a:xfrm>
          <a:prstGeom prst="rect">
            <a:avLst/>
          </a:prstGeom>
          <a:noFill/>
          <a:ln>
            <a:solidFill>
              <a:schemeClr val="bg2"/>
            </a:solidFill>
          </a:ln>
        </p:spPr>
        <p:txBody>
          <a:bodyPr wrap="square" rtlCol="0">
            <a:spAutoFit/>
          </a:bodyPr>
          <a:lstStyle/>
          <a:p>
            <a:r>
              <a:rPr lang="en-AU" dirty="0"/>
              <a:t>Phosphate + ADP</a:t>
            </a:r>
          </a:p>
        </p:txBody>
      </p:sp>
      <p:sp>
        <p:nvSpPr>
          <p:cNvPr id="23" name="TextBox 22"/>
          <p:cNvSpPr txBox="1"/>
          <p:nvPr/>
        </p:nvSpPr>
        <p:spPr>
          <a:xfrm>
            <a:off x="9607550" y="5480304"/>
            <a:ext cx="2286000" cy="369332"/>
          </a:xfrm>
          <a:prstGeom prst="rect">
            <a:avLst/>
          </a:prstGeom>
          <a:noFill/>
          <a:ln>
            <a:solidFill>
              <a:schemeClr val="bg2"/>
            </a:solidFill>
          </a:ln>
        </p:spPr>
        <p:txBody>
          <a:bodyPr wrap="square" rtlCol="0">
            <a:spAutoFit/>
          </a:bodyPr>
          <a:lstStyle/>
          <a:p>
            <a:r>
              <a:rPr lang="en-AU" dirty="0"/>
              <a:t>ATP (energy source)</a:t>
            </a:r>
          </a:p>
        </p:txBody>
      </p:sp>
      <p:sp>
        <p:nvSpPr>
          <p:cNvPr id="10" name="TextBox 9"/>
          <p:cNvSpPr txBox="1"/>
          <p:nvPr/>
        </p:nvSpPr>
        <p:spPr>
          <a:xfrm>
            <a:off x="2538374" y="6444691"/>
            <a:ext cx="6642202" cy="923330"/>
          </a:xfrm>
          <a:prstGeom prst="rect">
            <a:avLst/>
          </a:prstGeom>
          <a:noFill/>
          <a:ln>
            <a:solidFill>
              <a:schemeClr val="bg2"/>
            </a:solidFill>
          </a:ln>
        </p:spPr>
        <p:txBody>
          <a:bodyPr wrap="square" rtlCol="0">
            <a:spAutoFit/>
          </a:bodyPr>
          <a:lstStyle/>
          <a:p>
            <a:r>
              <a:rPr lang="en-AU" dirty="0"/>
              <a:t>Useful reference: </a:t>
            </a:r>
            <a:r>
              <a:rPr lang="en-AU" dirty="0">
                <a:solidFill>
                  <a:srgbClr val="FF0000"/>
                </a:solidFill>
                <a:hlinkClick r:id="rId4"/>
              </a:rPr>
              <a:t>http://www.teachpe.com/physiology/energy_systems.php</a:t>
            </a:r>
            <a:endParaRPr lang="en-AU" dirty="0">
              <a:solidFill>
                <a:srgbClr val="FF0000"/>
              </a:solidFill>
            </a:endParaRPr>
          </a:p>
          <a:p>
            <a:endParaRPr lang="en-AU" dirty="0" err="1">
              <a:solidFill>
                <a:srgbClr val="FF0000"/>
              </a:solidFill>
            </a:endParaRPr>
          </a:p>
        </p:txBody>
      </p:sp>
    </p:spTree>
    <p:extLst>
      <p:ext uri="{BB962C8B-B14F-4D97-AF65-F5344CB8AC3E}">
        <p14:creationId xmlns:p14="http://schemas.microsoft.com/office/powerpoint/2010/main" val="425447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pic>
        <p:nvPicPr>
          <p:cNvPr id="3074" name="Picture 2" descr="http://www.medhealthnet.org/wp-content/uploads/2012/02/mindfigh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0494" y="793164"/>
            <a:ext cx="5047312" cy="18747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46500" y="18041"/>
            <a:ext cx="67310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rPr>
              <a:t>Stress myopathy - consequences</a:t>
            </a:r>
          </a:p>
        </p:txBody>
      </p:sp>
      <p:sp>
        <p:nvSpPr>
          <p:cNvPr id="7" name="TextBox 6"/>
          <p:cNvSpPr txBox="1"/>
          <p:nvPr/>
        </p:nvSpPr>
        <p:spPr>
          <a:xfrm>
            <a:off x="338667" y="2511362"/>
            <a:ext cx="10437283" cy="1200329"/>
          </a:xfrm>
          <a:prstGeom prst="rect">
            <a:avLst/>
          </a:prstGeom>
          <a:noFill/>
          <a:ln>
            <a:solidFill>
              <a:schemeClr val="bg2"/>
            </a:solidFill>
          </a:ln>
        </p:spPr>
        <p:txBody>
          <a:bodyPr wrap="square" rtlCol="0">
            <a:spAutoFit/>
          </a:bodyPr>
          <a:lstStyle/>
          <a:p>
            <a:r>
              <a:rPr lang="en-AU" sz="2400" dirty="0"/>
              <a:t>Fear or anxiety plus strenuous muscle activity cause sympathetic stimulation + Adrenalin + Anaerobic metabolism which have the following consequences</a:t>
            </a:r>
          </a:p>
        </p:txBody>
      </p:sp>
      <p:sp>
        <p:nvSpPr>
          <p:cNvPr id="10" name="TextBox 9"/>
          <p:cNvSpPr txBox="1"/>
          <p:nvPr/>
        </p:nvSpPr>
        <p:spPr>
          <a:xfrm>
            <a:off x="3181350" y="3376286"/>
            <a:ext cx="7442200" cy="3970318"/>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dirty="0"/>
              <a:t>Tissue ischemia due to reduced tissue perfusion</a:t>
            </a:r>
          </a:p>
          <a:p>
            <a:pPr marL="285750" indent="-285750">
              <a:buFont typeface="Arial" panose="020B0604020202020204" pitchFamily="34" charset="0"/>
              <a:buChar char="•"/>
            </a:pPr>
            <a:r>
              <a:rPr lang="en-AU" dirty="0"/>
              <a:t>Lactic acidosis</a:t>
            </a:r>
          </a:p>
          <a:p>
            <a:pPr marL="285750" indent="-285750">
              <a:buFont typeface="Arial" panose="020B0604020202020204" pitchFamily="34" charset="0"/>
              <a:buChar char="•"/>
            </a:pPr>
            <a:r>
              <a:rPr lang="en-AU" dirty="0"/>
              <a:t>Muscular ATP (energy source) depletion</a:t>
            </a:r>
          </a:p>
          <a:p>
            <a:pPr marL="285750" indent="-285750">
              <a:buFont typeface="Arial" panose="020B0604020202020204" pitchFamily="34" charset="0"/>
              <a:buChar char="•"/>
            </a:pPr>
            <a:r>
              <a:rPr lang="en-AU" dirty="0"/>
              <a:t>Muscle cell damage &amp; consequent release of myoglobin &amp; potassium</a:t>
            </a:r>
          </a:p>
          <a:p>
            <a:pPr marL="285750" indent="-285750">
              <a:buFont typeface="Arial" panose="020B0604020202020204" pitchFamily="34" charset="0"/>
              <a:buChar char="•"/>
            </a:pPr>
            <a:r>
              <a:rPr lang="en-AU" dirty="0"/>
              <a:t>Compartment syndrome due to muscle swelling</a:t>
            </a:r>
          </a:p>
          <a:p>
            <a:pPr marL="285750" indent="-285750">
              <a:buFont typeface="Arial" panose="020B0604020202020204" pitchFamily="34" charset="0"/>
              <a:buChar char="•"/>
            </a:pPr>
            <a:r>
              <a:rPr lang="en-AU" dirty="0"/>
              <a:t>Acid stimulation of nerve endings in muscles causing muscle pain</a:t>
            </a:r>
          </a:p>
          <a:p>
            <a:pPr marL="285750" indent="-285750">
              <a:buFont typeface="Arial" panose="020B0604020202020204" pitchFamily="34" charset="0"/>
              <a:buChar char="•"/>
            </a:pPr>
            <a:r>
              <a:rPr lang="en-AU" dirty="0"/>
              <a:t>Rapid respiratory rate due to metabolic acidosis</a:t>
            </a:r>
          </a:p>
          <a:p>
            <a:pPr marL="285750" indent="-285750">
              <a:buFont typeface="Arial" panose="020B0604020202020204" pitchFamily="34" charset="0"/>
              <a:buChar char="•"/>
            </a:pPr>
            <a:r>
              <a:rPr lang="en-AU" dirty="0"/>
              <a:t>Cardiac rhythm disturbance due to </a:t>
            </a:r>
            <a:r>
              <a:rPr lang="en-AU" dirty="0" err="1"/>
              <a:t>hyperkalemia</a:t>
            </a:r>
            <a:r>
              <a:rPr lang="en-AU" dirty="0"/>
              <a:t> (high potassium)</a:t>
            </a:r>
          </a:p>
          <a:p>
            <a:pPr marL="285750" indent="-285750">
              <a:buFont typeface="Arial" panose="020B0604020202020204" pitchFamily="34" charset="0"/>
              <a:buChar char="•"/>
            </a:pPr>
            <a:r>
              <a:rPr lang="en-AU" dirty="0"/>
              <a:t>Hyperthermia (temp &gt; 37 </a:t>
            </a:r>
            <a:r>
              <a:rPr lang="en-AU" dirty="0" err="1"/>
              <a:t>deg</a:t>
            </a:r>
            <a:r>
              <a:rPr lang="en-AU" dirty="0"/>
              <a:t> C)</a:t>
            </a:r>
          </a:p>
          <a:p>
            <a:pPr marL="285750" indent="-285750">
              <a:buFont typeface="Arial" panose="020B0604020202020204" pitchFamily="34" charset="0"/>
              <a:buChar char="•"/>
            </a:pPr>
            <a:r>
              <a:rPr lang="en-AU" dirty="0" err="1"/>
              <a:t>Myoglobinuric</a:t>
            </a:r>
            <a:r>
              <a:rPr lang="en-AU" dirty="0"/>
              <a:t> nephrosis</a:t>
            </a:r>
          </a:p>
          <a:p>
            <a:pPr marL="285750" indent="-285750">
              <a:buFont typeface="Arial" panose="020B0604020202020204" pitchFamily="34" charset="0"/>
              <a:buChar char="•"/>
            </a:pPr>
            <a:r>
              <a:rPr lang="en-AU" dirty="0"/>
              <a:t>Acute renal failure if severely dehydrated</a:t>
            </a:r>
          </a:p>
          <a:p>
            <a:pPr marL="285750" indent="-285750">
              <a:buFont typeface="Arial" panose="020B0604020202020204" pitchFamily="34" charset="0"/>
              <a:buChar char="•"/>
            </a:pPr>
            <a:r>
              <a:rPr lang="en-AU" dirty="0"/>
              <a:t>Pulmonary oedema </a:t>
            </a:r>
          </a:p>
          <a:p>
            <a:endParaRPr lang="en-AU" dirty="0"/>
          </a:p>
        </p:txBody>
      </p:sp>
    </p:spTree>
    <p:extLst>
      <p:ext uri="{BB962C8B-B14F-4D97-AF65-F5344CB8AC3E}">
        <p14:creationId xmlns:p14="http://schemas.microsoft.com/office/powerpoint/2010/main" val="19352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E8BD-4C04-4071-9C78-E57ECA5A7085}"/>
              </a:ext>
            </a:extLst>
          </p:cNvPr>
          <p:cNvSpPr>
            <a:spLocks noGrp="1"/>
          </p:cNvSpPr>
          <p:nvPr>
            <p:ph type="title"/>
          </p:nvPr>
        </p:nvSpPr>
        <p:spPr>
          <a:xfrm>
            <a:off x="553066" y="170092"/>
            <a:ext cx="8596668" cy="879013"/>
          </a:xfrm>
        </p:spPr>
        <p:txBody>
          <a:bodyPr/>
          <a:lstStyle/>
          <a:p>
            <a:r>
              <a:rPr lang="en-AU" dirty="0"/>
              <a:t>		</a:t>
            </a:r>
            <a:r>
              <a:rPr lang="en-AU" sz="4000" b="1" dirty="0"/>
              <a:t>Stress Myopathy Syndromes#1*</a:t>
            </a:r>
          </a:p>
        </p:txBody>
      </p:sp>
      <p:sp>
        <p:nvSpPr>
          <p:cNvPr id="3" name="Content Placeholder 2">
            <a:extLst>
              <a:ext uri="{FF2B5EF4-FFF2-40B4-BE49-F238E27FC236}">
                <a16:creationId xmlns:a16="http://schemas.microsoft.com/office/drawing/2014/main" id="{FEC3A614-C075-4768-B512-D1989A616B93}"/>
              </a:ext>
            </a:extLst>
          </p:cNvPr>
          <p:cNvSpPr>
            <a:spLocks noGrp="1"/>
          </p:cNvSpPr>
          <p:nvPr>
            <p:ph idx="1"/>
          </p:nvPr>
        </p:nvSpPr>
        <p:spPr>
          <a:xfrm>
            <a:off x="138023" y="1049105"/>
            <a:ext cx="12053977" cy="5006638"/>
          </a:xfrm>
        </p:spPr>
        <p:txBody>
          <a:bodyPr>
            <a:normAutofit/>
          </a:bodyPr>
          <a:lstStyle/>
          <a:p>
            <a:pPr marL="0" indent="0">
              <a:buNone/>
            </a:pPr>
            <a:r>
              <a:rPr lang="en-AU" sz="3200" u="sng" dirty="0"/>
              <a:t>Hyper acute </a:t>
            </a:r>
          </a:p>
          <a:p>
            <a:pPr lvl="1"/>
            <a:r>
              <a:rPr lang="en-AU" sz="2400" dirty="0"/>
              <a:t>Infrequent</a:t>
            </a:r>
          </a:p>
          <a:p>
            <a:pPr lvl="1"/>
            <a:r>
              <a:rPr lang="en-AU" sz="2400" dirty="0"/>
              <a:t>Genetic predisposition?</a:t>
            </a:r>
          </a:p>
          <a:p>
            <a:pPr lvl="1"/>
            <a:r>
              <a:rPr lang="en-AU" sz="2400" dirty="0"/>
              <a:t>Rapid respiratory &amp; heart rate, hyperthermia, recumbency</a:t>
            </a:r>
          </a:p>
          <a:p>
            <a:pPr lvl="1"/>
            <a:r>
              <a:rPr lang="en-AU" sz="2400" dirty="0"/>
              <a:t>Metabolic acidosis, </a:t>
            </a:r>
            <a:r>
              <a:rPr lang="en-AU" sz="2400" dirty="0" err="1"/>
              <a:t>hyperkalemia</a:t>
            </a:r>
            <a:r>
              <a:rPr lang="en-AU" sz="2400" dirty="0"/>
              <a:t>, ventricular fibrillation</a:t>
            </a:r>
          </a:p>
          <a:p>
            <a:pPr lvl="1"/>
            <a:r>
              <a:rPr lang="en-AU" sz="2400" dirty="0"/>
              <a:t>Death within 6 hours of coming into care</a:t>
            </a:r>
          </a:p>
          <a:p>
            <a:pPr marL="457200" lvl="1" indent="0">
              <a:buNone/>
            </a:pPr>
            <a:endParaRPr lang="en-AU" sz="2400" dirty="0"/>
          </a:p>
        </p:txBody>
      </p:sp>
      <p:sp>
        <p:nvSpPr>
          <p:cNvPr id="4" name="TextBox 3">
            <a:extLst>
              <a:ext uri="{FF2B5EF4-FFF2-40B4-BE49-F238E27FC236}">
                <a16:creationId xmlns:a16="http://schemas.microsoft.com/office/drawing/2014/main" id="{5921305F-AB45-411F-8771-E388D3C90D10}"/>
              </a:ext>
            </a:extLst>
          </p:cNvPr>
          <p:cNvSpPr txBox="1"/>
          <p:nvPr/>
        </p:nvSpPr>
        <p:spPr>
          <a:xfrm>
            <a:off x="138023" y="6055743"/>
            <a:ext cx="7806266" cy="646331"/>
          </a:xfrm>
          <a:prstGeom prst="rect">
            <a:avLst/>
          </a:prstGeom>
          <a:noFill/>
        </p:spPr>
        <p:txBody>
          <a:bodyPr wrap="square" rtlCol="0">
            <a:spAutoFit/>
          </a:bodyPr>
          <a:lstStyle/>
          <a:p>
            <a:r>
              <a:rPr lang="en-AU" dirty="0"/>
              <a:t>* Syndromes based on Possumwood observations over 16 years and with reference to Breed, D. et al, </a:t>
            </a:r>
            <a:r>
              <a:rPr lang="en-AU" i="1" dirty="0"/>
              <a:t>Conservation Physiology</a:t>
            </a:r>
            <a:r>
              <a:rPr lang="en-AU" dirty="0"/>
              <a:t>, 7, 2019</a:t>
            </a:r>
          </a:p>
        </p:txBody>
      </p:sp>
      <p:pic>
        <p:nvPicPr>
          <p:cNvPr id="6" name="Picture 5" descr="A picture containing indoor, sitting, bed, dog&#10;&#10;Description automatically generated">
            <a:extLst>
              <a:ext uri="{FF2B5EF4-FFF2-40B4-BE49-F238E27FC236}">
                <a16:creationId xmlns:a16="http://schemas.microsoft.com/office/drawing/2014/main" id="{1E4113B4-6D1A-4F81-A7CE-D9810541A1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675" y="3812875"/>
            <a:ext cx="3603057" cy="3081855"/>
          </a:xfrm>
          <a:prstGeom prst="rect">
            <a:avLst/>
          </a:prstGeom>
        </p:spPr>
      </p:pic>
      <p:sp>
        <p:nvSpPr>
          <p:cNvPr id="7" name="TextBox 6">
            <a:extLst>
              <a:ext uri="{FF2B5EF4-FFF2-40B4-BE49-F238E27FC236}">
                <a16:creationId xmlns:a16="http://schemas.microsoft.com/office/drawing/2014/main" id="{5368495A-1545-4998-A64E-27687983B169}"/>
              </a:ext>
            </a:extLst>
          </p:cNvPr>
          <p:cNvSpPr txBox="1"/>
          <p:nvPr/>
        </p:nvSpPr>
        <p:spPr>
          <a:xfrm>
            <a:off x="258077" y="4393750"/>
            <a:ext cx="7382598" cy="1015663"/>
          </a:xfrm>
          <a:prstGeom prst="rect">
            <a:avLst/>
          </a:prstGeom>
          <a:noFill/>
        </p:spPr>
        <p:txBody>
          <a:bodyPr wrap="square" rtlCol="0">
            <a:spAutoFit/>
          </a:bodyPr>
          <a:lstStyle/>
          <a:p>
            <a:r>
              <a:rPr lang="en-AU" sz="2000" b="1" u="sng" dirty="0" err="1"/>
              <a:t>Weroona</a:t>
            </a:r>
            <a:r>
              <a:rPr lang="en-AU" sz="2000" dirty="0"/>
              <a:t>. Fence hanger, Autumn day, had tachypnoea, tachycardia, temp 39.5. Died several hours after rescue. Given IV NS &amp; sodium bicarbonate infusion, cooled with wet towels</a:t>
            </a:r>
          </a:p>
        </p:txBody>
      </p:sp>
    </p:spTree>
    <p:extLst>
      <p:ext uri="{BB962C8B-B14F-4D97-AF65-F5344CB8AC3E}">
        <p14:creationId xmlns:p14="http://schemas.microsoft.com/office/powerpoint/2010/main" val="305289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C7FB-A838-44E9-B47F-EE5344FF3520}"/>
              </a:ext>
            </a:extLst>
          </p:cNvPr>
          <p:cNvSpPr>
            <a:spLocks noGrp="1"/>
          </p:cNvSpPr>
          <p:nvPr>
            <p:ph type="title"/>
          </p:nvPr>
        </p:nvSpPr>
        <p:spPr>
          <a:xfrm>
            <a:off x="677334" y="126521"/>
            <a:ext cx="8596668" cy="822385"/>
          </a:xfrm>
        </p:spPr>
        <p:txBody>
          <a:bodyPr/>
          <a:lstStyle/>
          <a:p>
            <a:r>
              <a:rPr lang="en-AU" b="1" dirty="0"/>
              <a:t>Stress Myopathy Syndromes#2*</a:t>
            </a:r>
            <a:endParaRPr lang="en-AU" dirty="0"/>
          </a:p>
        </p:txBody>
      </p:sp>
      <p:sp>
        <p:nvSpPr>
          <p:cNvPr id="3" name="Content Placeholder 2">
            <a:extLst>
              <a:ext uri="{FF2B5EF4-FFF2-40B4-BE49-F238E27FC236}">
                <a16:creationId xmlns:a16="http://schemas.microsoft.com/office/drawing/2014/main" id="{14FA70FB-7B43-431A-9DB3-B190BEFF13D8}"/>
              </a:ext>
            </a:extLst>
          </p:cNvPr>
          <p:cNvSpPr>
            <a:spLocks noGrp="1"/>
          </p:cNvSpPr>
          <p:nvPr>
            <p:ph idx="1"/>
          </p:nvPr>
        </p:nvSpPr>
        <p:spPr>
          <a:xfrm>
            <a:off x="65616" y="704850"/>
            <a:ext cx="12126384" cy="6153150"/>
          </a:xfrm>
        </p:spPr>
        <p:txBody>
          <a:bodyPr>
            <a:normAutofit/>
          </a:bodyPr>
          <a:lstStyle/>
          <a:p>
            <a:pPr marL="0" indent="0">
              <a:buNone/>
            </a:pPr>
            <a:r>
              <a:rPr lang="en-AU" sz="3200" u="sng" dirty="0"/>
              <a:t>Per Acute</a:t>
            </a:r>
          </a:p>
          <a:p>
            <a:pPr lvl="1"/>
            <a:r>
              <a:rPr lang="en-AU" sz="2200" dirty="0"/>
              <a:t>Rare</a:t>
            </a:r>
          </a:p>
          <a:p>
            <a:pPr lvl="1"/>
            <a:r>
              <a:rPr lang="en-AU" sz="2200" dirty="0"/>
              <a:t>Previous stress &amp; myopathy</a:t>
            </a:r>
          </a:p>
          <a:p>
            <a:pPr lvl="1"/>
            <a:r>
              <a:rPr lang="en-AU" sz="2200" dirty="0"/>
              <a:t>Rapid progression to death after a subsequent </a:t>
            </a:r>
          </a:p>
          <a:p>
            <a:pPr marL="457200" lvl="1" indent="0">
              <a:buNone/>
            </a:pPr>
            <a:r>
              <a:rPr lang="en-AU" sz="2200" dirty="0"/>
              <a:t>event (even mild).</a:t>
            </a:r>
          </a:p>
          <a:p>
            <a:pPr marL="457200" lvl="1" indent="0">
              <a:buNone/>
            </a:pPr>
            <a:r>
              <a:rPr lang="en-AU" sz="2200" b="1" u="sng" dirty="0"/>
              <a:t>Iggy.</a:t>
            </a:r>
            <a:r>
              <a:rPr lang="en-AU" sz="2200" dirty="0"/>
              <a:t> Mother </a:t>
            </a:r>
            <a:r>
              <a:rPr lang="en-AU" sz="2200" dirty="0" err="1"/>
              <a:t>euthanased</a:t>
            </a:r>
            <a:r>
              <a:rPr lang="en-AU" sz="2200" dirty="0"/>
              <a:t>, alone for three days, harassed by dogs and then darted and brought into care at 3.5kg. Always hypervigilant, thought to have PTSD. After a minor stressor, Iggy developed shivering, dilated </a:t>
            </a:r>
            <a:r>
              <a:rPr lang="en-AU" sz="2200" dirty="0" err="1"/>
              <a:t>pupiIs</a:t>
            </a:r>
            <a:r>
              <a:rPr lang="en-AU" sz="2200" dirty="0"/>
              <a:t>, recumbency, muscle fasciculations. </a:t>
            </a:r>
          </a:p>
        </p:txBody>
      </p:sp>
      <p:pic>
        <p:nvPicPr>
          <p:cNvPr id="4" name="Picture 3">
            <a:extLst>
              <a:ext uri="{FF2B5EF4-FFF2-40B4-BE49-F238E27FC236}">
                <a16:creationId xmlns:a16="http://schemas.microsoft.com/office/drawing/2014/main" id="{A6C25EFF-F15B-4F94-9450-65C31D852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8098" y="0"/>
            <a:ext cx="3223902" cy="3091022"/>
          </a:xfrm>
          <a:prstGeom prst="rect">
            <a:avLst/>
          </a:prstGeom>
        </p:spPr>
      </p:pic>
      <p:pic>
        <p:nvPicPr>
          <p:cNvPr id="5" name="Picture 4">
            <a:extLst>
              <a:ext uri="{FF2B5EF4-FFF2-40B4-BE49-F238E27FC236}">
                <a16:creationId xmlns:a16="http://schemas.microsoft.com/office/drawing/2014/main" id="{E7D05628-35FD-4C64-8C14-93A596C74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204" y="4262880"/>
            <a:ext cx="8888928" cy="2599797"/>
          </a:xfrm>
          <a:prstGeom prst="rect">
            <a:avLst/>
          </a:prstGeom>
        </p:spPr>
      </p:pic>
      <p:sp>
        <p:nvSpPr>
          <p:cNvPr id="7" name="TextBox 6">
            <a:extLst>
              <a:ext uri="{FF2B5EF4-FFF2-40B4-BE49-F238E27FC236}">
                <a16:creationId xmlns:a16="http://schemas.microsoft.com/office/drawing/2014/main" id="{F2DB90CE-9018-4859-872B-0F1AEBB5D2CC}"/>
              </a:ext>
            </a:extLst>
          </p:cNvPr>
          <p:cNvSpPr txBox="1"/>
          <p:nvPr/>
        </p:nvSpPr>
        <p:spPr>
          <a:xfrm>
            <a:off x="9581574" y="4095750"/>
            <a:ext cx="2448984" cy="1107996"/>
          </a:xfrm>
          <a:prstGeom prst="rect">
            <a:avLst/>
          </a:prstGeom>
          <a:noFill/>
        </p:spPr>
        <p:txBody>
          <a:bodyPr wrap="square" rtlCol="0">
            <a:spAutoFit/>
          </a:bodyPr>
          <a:lstStyle/>
          <a:p>
            <a:r>
              <a:rPr lang="en-AU" sz="2200" dirty="0"/>
              <a:t>Respiratory arrest &amp; death within one hour.</a:t>
            </a:r>
          </a:p>
        </p:txBody>
      </p:sp>
    </p:spTree>
    <p:extLst>
      <p:ext uri="{BB962C8B-B14F-4D97-AF65-F5344CB8AC3E}">
        <p14:creationId xmlns:p14="http://schemas.microsoft.com/office/powerpoint/2010/main" val="5424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EF59-70CC-4C8B-AA86-E21746240126}"/>
              </a:ext>
            </a:extLst>
          </p:cNvPr>
          <p:cNvSpPr>
            <a:spLocks noGrp="1"/>
          </p:cNvSpPr>
          <p:nvPr>
            <p:ph type="title"/>
          </p:nvPr>
        </p:nvSpPr>
        <p:spPr>
          <a:xfrm>
            <a:off x="924984" y="171450"/>
            <a:ext cx="8596668" cy="781050"/>
          </a:xfrm>
        </p:spPr>
        <p:txBody>
          <a:bodyPr/>
          <a:lstStyle/>
          <a:p>
            <a:r>
              <a:rPr lang="en-AU" b="1" dirty="0"/>
              <a:t>Stress Myopathy Syndromes#3*</a:t>
            </a:r>
            <a:endParaRPr lang="en-AU" dirty="0"/>
          </a:p>
        </p:txBody>
      </p:sp>
      <p:sp>
        <p:nvSpPr>
          <p:cNvPr id="3" name="Content Placeholder 2">
            <a:extLst>
              <a:ext uri="{FF2B5EF4-FFF2-40B4-BE49-F238E27FC236}">
                <a16:creationId xmlns:a16="http://schemas.microsoft.com/office/drawing/2014/main" id="{8D0F8E94-C09A-454B-9F76-0F398A1CA96E}"/>
              </a:ext>
            </a:extLst>
          </p:cNvPr>
          <p:cNvSpPr>
            <a:spLocks noGrp="1"/>
          </p:cNvSpPr>
          <p:nvPr>
            <p:ph idx="1"/>
          </p:nvPr>
        </p:nvSpPr>
        <p:spPr>
          <a:xfrm>
            <a:off x="563034" y="788989"/>
            <a:ext cx="10886016" cy="6069011"/>
          </a:xfrm>
        </p:spPr>
        <p:txBody>
          <a:bodyPr>
            <a:normAutofit fontScale="92500" lnSpcReduction="20000"/>
          </a:bodyPr>
          <a:lstStyle/>
          <a:p>
            <a:pPr marL="0" indent="0">
              <a:buNone/>
            </a:pPr>
            <a:r>
              <a:rPr lang="en-AU" sz="3600" b="1" u="sng" dirty="0"/>
              <a:t>Acute</a:t>
            </a:r>
          </a:p>
          <a:p>
            <a:r>
              <a:rPr lang="en-AU" sz="2800" dirty="0"/>
              <a:t>	Most common</a:t>
            </a:r>
          </a:p>
          <a:p>
            <a:r>
              <a:rPr lang="en-AU" sz="2800" dirty="0"/>
              <a:t>Severity &amp; survival variable</a:t>
            </a:r>
          </a:p>
          <a:p>
            <a:r>
              <a:rPr lang="en-AU" sz="2800" dirty="0"/>
              <a:t>Tachypnoea (rapid respiratory rate).  One cause which can be</a:t>
            </a:r>
          </a:p>
          <a:p>
            <a:pPr marL="0" indent="0">
              <a:buNone/>
            </a:pPr>
            <a:r>
              <a:rPr lang="en-AU" sz="2800" dirty="0"/>
              <a:t>    fatal if not treated with sodium bicarbonate sterile infusion </a:t>
            </a:r>
          </a:p>
          <a:p>
            <a:pPr marL="0" indent="0">
              <a:buNone/>
            </a:pPr>
            <a:r>
              <a:rPr lang="en-AU" sz="2800" dirty="0"/>
              <a:t>    is lactic acidosis.</a:t>
            </a:r>
          </a:p>
          <a:p>
            <a:pPr marL="0" indent="0">
              <a:buNone/>
            </a:pPr>
            <a:r>
              <a:rPr lang="en-AU" sz="3600" b="1" dirty="0"/>
              <a:t>H</a:t>
            </a:r>
            <a:r>
              <a:rPr lang="en-AU" sz="3600" b="1" baseline="30000" dirty="0"/>
              <a:t>+</a:t>
            </a:r>
            <a:r>
              <a:rPr lang="en-AU" sz="3600" b="1" dirty="0"/>
              <a:t> + HCO</a:t>
            </a:r>
            <a:r>
              <a:rPr lang="en-AU" sz="3600" b="1" baseline="-25000" dirty="0"/>
              <a:t>3</a:t>
            </a:r>
            <a:r>
              <a:rPr lang="en-AU" sz="3600" b="1" baseline="30000" dirty="0"/>
              <a:t>-                   </a:t>
            </a:r>
            <a:r>
              <a:rPr lang="en-AU" sz="3600" b="1" dirty="0"/>
              <a:t>CO</a:t>
            </a:r>
            <a:r>
              <a:rPr lang="en-AU" sz="3600" b="1" baseline="-25000" dirty="0"/>
              <a:t>2  </a:t>
            </a:r>
            <a:r>
              <a:rPr lang="en-AU" sz="3600" b="1" dirty="0"/>
              <a:t>+ H</a:t>
            </a:r>
            <a:r>
              <a:rPr lang="en-AU" sz="3600" b="1" baseline="-25000" dirty="0"/>
              <a:t>2</a:t>
            </a:r>
            <a:r>
              <a:rPr lang="en-AU" sz="3600" b="1" dirty="0"/>
              <a:t>O</a:t>
            </a:r>
          </a:p>
          <a:p>
            <a:r>
              <a:rPr lang="en-AU" sz="2800" dirty="0"/>
              <a:t>Tachycardia</a:t>
            </a:r>
          </a:p>
          <a:p>
            <a:r>
              <a:rPr lang="en-AU" sz="2800" dirty="0"/>
              <a:t>Brown ‘Coca Cola’ urine</a:t>
            </a:r>
          </a:p>
          <a:p>
            <a:r>
              <a:rPr lang="en-AU" sz="2800" dirty="0"/>
              <a:t>Stiff limbs</a:t>
            </a:r>
          </a:p>
          <a:p>
            <a:r>
              <a:rPr lang="en-AU" sz="2800" dirty="0"/>
              <a:t>Pain - appears uncomfortable </a:t>
            </a:r>
            <a:r>
              <a:rPr lang="en-AU" sz="2800" dirty="0" err="1"/>
              <a:t>eg</a:t>
            </a:r>
            <a:r>
              <a:rPr lang="en-AU" sz="2800" dirty="0"/>
              <a:t> stretching hind legs</a:t>
            </a:r>
          </a:p>
          <a:p>
            <a:r>
              <a:rPr lang="en-AU" sz="2800" dirty="0"/>
              <a:t>Muscle fasciculation</a:t>
            </a:r>
          </a:p>
          <a:p>
            <a:r>
              <a:rPr lang="en-AU" sz="2800" dirty="0"/>
              <a:t>Elevated CK</a:t>
            </a:r>
          </a:p>
          <a:p>
            <a:endParaRPr lang="en-AU" sz="2800" dirty="0"/>
          </a:p>
        </p:txBody>
      </p:sp>
      <p:cxnSp>
        <p:nvCxnSpPr>
          <p:cNvPr id="5" name="Straight Arrow Connector 4">
            <a:extLst>
              <a:ext uri="{FF2B5EF4-FFF2-40B4-BE49-F238E27FC236}">
                <a16:creationId xmlns:a16="http://schemas.microsoft.com/office/drawing/2014/main" id="{736FEF1C-C28C-4DFC-BC92-884691E01B06}"/>
              </a:ext>
            </a:extLst>
          </p:cNvPr>
          <p:cNvCxnSpPr>
            <a:cxnSpLocks/>
          </p:cNvCxnSpPr>
          <p:nvPr/>
        </p:nvCxnSpPr>
        <p:spPr>
          <a:xfrm>
            <a:off x="2869570" y="3722166"/>
            <a:ext cx="120015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15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2070100" y="177800"/>
            <a:ext cx="99060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rPr>
              <a:t>What you might observe (signs of stress myopathy)</a:t>
            </a:r>
          </a:p>
        </p:txBody>
      </p:sp>
      <p:sp>
        <p:nvSpPr>
          <p:cNvPr id="4" name="TextBox 3"/>
          <p:cNvSpPr txBox="1"/>
          <p:nvPr/>
        </p:nvSpPr>
        <p:spPr>
          <a:xfrm>
            <a:off x="2216150" y="986766"/>
            <a:ext cx="9975850" cy="4862870"/>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dirty="0"/>
              <a:t>Hyperthermia (&gt; 37 </a:t>
            </a:r>
            <a:r>
              <a:rPr lang="en-AU" sz="2400" dirty="0" err="1"/>
              <a:t>Deg</a:t>
            </a:r>
            <a:r>
              <a:rPr lang="en-AU" sz="2400" dirty="0"/>
              <a:t> C)</a:t>
            </a:r>
          </a:p>
          <a:p>
            <a:endParaRPr lang="en-AU" sz="1000" dirty="0"/>
          </a:p>
          <a:p>
            <a:pPr marL="285750" indent="-285750">
              <a:buFont typeface="Arial" panose="020B0604020202020204" pitchFamily="34" charset="0"/>
              <a:buChar char="•"/>
            </a:pPr>
            <a:r>
              <a:rPr lang="en-AU" sz="2400" dirty="0"/>
              <a:t>Tachypnoea (rapid respiratory rate)</a:t>
            </a:r>
          </a:p>
          <a:p>
            <a:endParaRPr lang="en-AU" sz="1000" dirty="0"/>
          </a:p>
          <a:p>
            <a:pPr marL="285750" indent="-285750">
              <a:buFont typeface="Arial" panose="020B0604020202020204" pitchFamily="34" charset="0"/>
              <a:buChar char="•"/>
            </a:pPr>
            <a:r>
              <a:rPr lang="en-AU" sz="2400" dirty="0"/>
              <a:t>Tachycardia (rapid heart rate)</a:t>
            </a:r>
          </a:p>
          <a:p>
            <a:endParaRPr lang="en-AU" sz="1000" dirty="0"/>
          </a:p>
          <a:p>
            <a:pPr marL="285750" indent="-285750">
              <a:buFont typeface="Arial" panose="020B0604020202020204" pitchFamily="34" charset="0"/>
              <a:buChar char="•"/>
            </a:pPr>
            <a:r>
              <a:rPr lang="en-AU" sz="2400" dirty="0"/>
              <a:t>Brown (Coca Cola) urine</a:t>
            </a:r>
          </a:p>
          <a:p>
            <a:endParaRPr lang="en-AU" sz="1000" dirty="0"/>
          </a:p>
          <a:p>
            <a:pPr marL="285750" indent="-285750">
              <a:buFont typeface="Arial" panose="020B0604020202020204" pitchFamily="34" charset="0"/>
              <a:buChar char="•"/>
            </a:pPr>
            <a:r>
              <a:rPr lang="en-AU" sz="2400" dirty="0"/>
              <a:t>Stiff limbs</a:t>
            </a:r>
          </a:p>
          <a:p>
            <a:endParaRPr lang="en-AU" sz="1000" dirty="0"/>
          </a:p>
          <a:p>
            <a:pPr marL="285750" indent="-285750">
              <a:buFont typeface="Arial" panose="020B0604020202020204" pitchFamily="34" charset="0"/>
              <a:buChar char="•"/>
            </a:pPr>
            <a:r>
              <a:rPr lang="en-AU" sz="2400" dirty="0"/>
              <a:t>Pain – macropod appears</a:t>
            </a:r>
          </a:p>
          <a:p>
            <a:r>
              <a:rPr lang="en-AU" sz="2400" dirty="0"/>
              <a:t>   uncomfortable (</a:t>
            </a:r>
            <a:r>
              <a:rPr lang="en-AU" sz="2400" dirty="0" err="1"/>
              <a:t>eg</a:t>
            </a:r>
            <a:r>
              <a:rPr lang="en-AU" sz="2400" dirty="0"/>
              <a:t> stretching hind legs)</a:t>
            </a:r>
          </a:p>
          <a:p>
            <a:endParaRPr lang="en-AU" sz="1000" dirty="0"/>
          </a:p>
          <a:p>
            <a:pPr marL="285750" indent="-285750">
              <a:buFont typeface="Arial" panose="020B0604020202020204" pitchFamily="34" charset="0"/>
              <a:buChar char="•"/>
            </a:pPr>
            <a:r>
              <a:rPr lang="en-AU" sz="2400" dirty="0"/>
              <a:t>Muscle fasciculation</a:t>
            </a:r>
          </a:p>
          <a:p>
            <a:endParaRPr lang="en-AU" sz="1000" dirty="0"/>
          </a:p>
          <a:p>
            <a:pPr marL="285750" indent="-285750">
              <a:buFont typeface="Arial" panose="020B0604020202020204" pitchFamily="34" charset="0"/>
              <a:buChar char="•"/>
            </a:pPr>
            <a:r>
              <a:rPr lang="en-AU" sz="2400" dirty="0"/>
              <a:t>Elevated CK (if able to do a blood test in the acute situation the  CK would be significantly elevated.</a:t>
            </a:r>
          </a:p>
        </p:txBody>
      </p:sp>
    </p:spTree>
    <p:extLst>
      <p:ext uri="{BB962C8B-B14F-4D97-AF65-F5344CB8AC3E}">
        <p14:creationId xmlns:p14="http://schemas.microsoft.com/office/powerpoint/2010/main" val="15445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r>
              <a:rPr lang="en-AU" sz="4400" b="1" dirty="0">
                <a:solidFill>
                  <a:schemeClr val="accent6">
                    <a:lumMod val="75000"/>
                  </a:schemeClr>
                </a:solidFill>
              </a:rPr>
              <a:t>Swallow</a:t>
            </a: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1572316476"/>
              </p:ext>
            </p:extLst>
          </p:nvPr>
        </p:nvGraphicFramePr>
        <p:xfrm>
          <a:off x="-153563" y="114300"/>
          <a:ext cx="7125863" cy="6918275"/>
        </p:xfrm>
        <a:graphic>
          <a:graphicData uri="http://schemas.openxmlformats.org/drawingml/2006/table">
            <a:tbl>
              <a:tblPr firstRow="1" bandRow="1">
                <a:tableStyleId>{5C22544A-7EE6-4342-B048-85BDC9FD1C3A}</a:tableStyleId>
              </a:tblPr>
              <a:tblGrid>
                <a:gridCol w="3759559">
                  <a:extLst>
                    <a:ext uri="{9D8B030D-6E8A-4147-A177-3AD203B41FA5}">
                      <a16:colId xmlns:a16="http://schemas.microsoft.com/office/drawing/2014/main" val="2804236244"/>
                    </a:ext>
                  </a:extLst>
                </a:gridCol>
                <a:gridCol w="1644887">
                  <a:extLst>
                    <a:ext uri="{9D8B030D-6E8A-4147-A177-3AD203B41FA5}">
                      <a16:colId xmlns:a16="http://schemas.microsoft.com/office/drawing/2014/main" val="4174102685"/>
                    </a:ext>
                  </a:extLst>
                </a:gridCol>
                <a:gridCol w="1721417">
                  <a:extLst>
                    <a:ext uri="{9D8B030D-6E8A-4147-A177-3AD203B41FA5}">
                      <a16:colId xmlns:a16="http://schemas.microsoft.com/office/drawing/2014/main" val="2729751781"/>
                    </a:ext>
                  </a:extLst>
                </a:gridCol>
              </a:tblGrid>
              <a:tr h="822275">
                <a:tc>
                  <a:txBody>
                    <a:bodyPr/>
                    <a:lstStyle/>
                    <a:p>
                      <a:r>
                        <a:rPr lang="en-AU" sz="2800" dirty="0"/>
                        <a:t>Test</a:t>
                      </a:r>
                    </a:p>
                  </a:txBody>
                  <a:tcPr/>
                </a:tc>
                <a:tc>
                  <a:txBody>
                    <a:bodyPr/>
                    <a:lstStyle/>
                    <a:p>
                      <a:r>
                        <a:rPr lang="en-AU" dirty="0"/>
                        <a:t>21/ 03/ 2019</a:t>
                      </a:r>
                    </a:p>
                  </a:txBody>
                  <a:tcPr/>
                </a:tc>
                <a:tc>
                  <a:txBody>
                    <a:bodyPr/>
                    <a:lstStyle/>
                    <a:p>
                      <a:r>
                        <a:rPr lang="en-AU" dirty="0"/>
                        <a:t>16/ 04/ 2019</a:t>
                      </a:r>
                    </a:p>
                  </a:txBody>
                  <a:tcPr/>
                </a:tc>
                <a:extLst>
                  <a:ext uri="{0D108BD9-81ED-4DB2-BD59-A6C34878D82A}">
                    <a16:rowId xmlns:a16="http://schemas.microsoft.com/office/drawing/2014/main" val="1914840647"/>
                  </a:ext>
                </a:extLst>
              </a:tr>
              <a:tr h="926929">
                <a:tc>
                  <a:txBody>
                    <a:bodyPr/>
                    <a:lstStyle/>
                    <a:p>
                      <a:r>
                        <a:rPr lang="en-AU" sz="2800" dirty="0"/>
                        <a:t>Cortisol (nmol/ L)</a:t>
                      </a:r>
                    </a:p>
                    <a:p>
                      <a:endParaRPr lang="en-AU" sz="2800" dirty="0"/>
                    </a:p>
                  </a:txBody>
                  <a:tcPr/>
                </a:tc>
                <a:tc>
                  <a:txBody>
                    <a:bodyPr/>
                    <a:lstStyle/>
                    <a:p>
                      <a:r>
                        <a:rPr lang="en-AU" sz="2800" dirty="0"/>
                        <a:t>531</a:t>
                      </a:r>
                    </a:p>
                  </a:txBody>
                  <a:tcPr/>
                </a:tc>
                <a:tc>
                  <a:txBody>
                    <a:bodyPr/>
                    <a:lstStyle/>
                    <a:p>
                      <a:r>
                        <a:rPr lang="en-AU" sz="2800" dirty="0"/>
                        <a:t>56</a:t>
                      </a:r>
                    </a:p>
                  </a:txBody>
                  <a:tcPr/>
                </a:tc>
                <a:extLst>
                  <a:ext uri="{0D108BD9-81ED-4DB2-BD59-A6C34878D82A}">
                    <a16:rowId xmlns:a16="http://schemas.microsoft.com/office/drawing/2014/main" val="1300946156"/>
                  </a:ext>
                </a:extLst>
              </a:tr>
              <a:tr h="926929">
                <a:tc>
                  <a:txBody>
                    <a:bodyPr/>
                    <a:lstStyle/>
                    <a:p>
                      <a:r>
                        <a:rPr lang="en-AU" sz="2800" dirty="0"/>
                        <a:t>Potassium (mmol/ L)</a:t>
                      </a:r>
                    </a:p>
                    <a:p>
                      <a:endParaRPr lang="en-AU" sz="2800" dirty="0"/>
                    </a:p>
                  </a:txBody>
                  <a:tcPr/>
                </a:tc>
                <a:tc>
                  <a:txBody>
                    <a:bodyPr/>
                    <a:lstStyle/>
                    <a:p>
                      <a:r>
                        <a:rPr lang="en-AU" sz="2800" dirty="0"/>
                        <a:t>5.7</a:t>
                      </a:r>
                    </a:p>
                  </a:txBody>
                  <a:tcPr/>
                </a:tc>
                <a:tc>
                  <a:txBody>
                    <a:bodyPr/>
                    <a:lstStyle/>
                    <a:p>
                      <a:r>
                        <a:rPr lang="en-AU" sz="2800" dirty="0"/>
                        <a:t>4.6</a:t>
                      </a:r>
                    </a:p>
                  </a:txBody>
                  <a:tcPr/>
                </a:tc>
                <a:extLst>
                  <a:ext uri="{0D108BD9-81ED-4DB2-BD59-A6C34878D82A}">
                    <a16:rowId xmlns:a16="http://schemas.microsoft.com/office/drawing/2014/main" val="2193632775"/>
                  </a:ext>
                </a:extLst>
              </a:tr>
              <a:tr h="926929">
                <a:tc>
                  <a:txBody>
                    <a:bodyPr/>
                    <a:lstStyle/>
                    <a:p>
                      <a:r>
                        <a:rPr lang="en-AU" sz="2800" dirty="0"/>
                        <a:t>Urea (mmol/ L)</a:t>
                      </a:r>
                    </a:p>
                    <a:p>
                      <a:endParaRPr lang="en-AU" sz="2800" dirty="0"/>
                    </a:p>
                  </a:txBody>
                  <a:tcPr/>
                </a:tc>
                <a:tc>
                  <a:txBody>
                    <a:bodyPr/>
                    <a:lstStyle/>
                    <a:p>
                      <a:r>
                        <a:rPr lang="en-AU" sz="2800" dirty="0"/>
                        <a:t>18.8  </a:t>
                      </a:r>
                    </a:p>
                  </a:txBody>
                  <a:tcPr/>
                </a:tc>
                <a:tc>
                  <a:txBody>
                    <a:bodyPr/>
                    <a:lstStyle/>
                    <a:p>
                      <a:r>
                        <a:rPr lang="en-AU" sz="2800" dirty="0"/>
                        <a:t>6.9</a:t>
                      </a:r>
                    </a:p>
                  </a:txBody>
                  <a:tcPr/>
                </a:tc>
                <a:extLst>
                  <a:ext uri="{0D108BD9-81ED-4DB2-BD59-A6C34878D82A}">
                    <a16:rowId xmlns:a16="http://schemas.microsoft.com/office/drawing/2014/main" val="3164852306"/>
                  </a:ext>
                </a:extLst>
              </a:tr>
              <a:tr h="927500">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120</a:t>
                      </a:r>
                    </a:p>
                  </a:txBody>
                  <a:tcPr/>
                </a:tc>
                <a:tc>
                  <a:txBody>
                    <a:bodyPr/>
                    <a:lstStyle/>
                    <a:p>
                      <a:r>
                        <a:rPr lang="en-AU" sz="2800" dirty="0"/>
                        <a:t>55</a:t>
                      </a:r>
                    </a:p>
                  </a:txBody>
                  <a:tcPr/>
                </a:tc>
                <a:extLst>
                  <a:ext uri="{0D108BD9-81ED-4DB2-BD59-A6C34878D82A}">
                    <a16:rowId xmlns:a16="http://schemas.microsoft.com/office/drawing/2014/main" val="2547978460"/>
                  </a:ext>
                </a:extLst>
              </a:tr>
              <a:tr h="926929">
                <a:tc>
                  <a:txBody>
                    <a:bodyPr/>
                    <a:lstStyle/>
                    <a:p>
                      <a:r>
                        <a:rPr lang="en-AU" sz="2800" dirty="0"/>
                        <a:t>AST (U/ L)</a:t>
                      </a:r>
                    </a:p>
                    <a:p>
                      <a:endParaRPr lang="en-AU" sz="2800" dirty="0"/>
                    </a:p>
                  </a:txBody>
                  <a:tcPr/>
                </a:tc>
                <a:tc>
                  <a:txBody>
                    <a:bodyPr/>
                    <a:lstStyle/>
                    <a:p>
                      <a:r>
                        <a:rPr lang="en-AU" sz="2800" dirty="0"/>
                        <a:t>3343</a:t>
                      </a:r>
                    </a:p>
                  </a:txBody>
                  <a:tcPr/>
                </a:tc>
                <a:tc>
                  <a:txBody>
                    <a:bodyPr/>
                    <a:lstStyle/>
                    <a:p>
                      <a:r>
                        <a:rPr lang="en-AU" sz="2800" dirty="0"/>
                        <a:t>96</a:t>
                      </a:r>
                    </a:p>
                  </a:txBody>
                  <a:tcPr/>
                </a:tc>
                <a:extLst>
                  <a:ext uri="{0D108BD9-81ED-4DB2-BD59-A6C34878D82A}">
                    <a16:rowId xmlns:a16="http://schemas.microsoft.com/office/drawing/2014/main" val="508944675"/>
                  </a:ext>
                </a:extLst>
              </a:tr>
              <a:tr h="1345542">
                <a:tc>
                  <a:txBody>
                    <a:bodyPr/>
                    <a:lstStyle/>
                    <a:p>
                      <a:r>
                        <a:rPr lang="en-AU" sz="2800" dirty="0"/>
                        <a:t>Creatine Kinase (U/ L)</a:t>
                      </a:r>
                    </a:p>
                    <a:p>
                      <a:r>
                        <a:rPr lang="en-AU" sz="2800" dirty="0"/>
                        <a:t>* </a:t>
                      </a:r>
                      <a:r>
                        <a:rPr lang="en-AU" sz="2400" dirty="0" err="1"/>
                        <a:t>Vetnostics</a:t>
                      </a:r>
                      <a:r>
                        <a:rPr lang="en-AU" sz="2400" dirty="0"/>
                        <a:t> data. </a:t>
                      </a:r>
                      <a:r>
                        <a:rPr lang="en-AU" sz="2800" dirty="0"/>
                        <a:t>**</a:t>
                      </a:r>
                      <a:r>
                        <a:rPr lang="en-AU" sz="2400" dirty="0"/>
                        <a:t>Possumwood research.</a:t>
                      </a:r>
                    </a:p>
                  </a:txBody>
                  <a:tcPr/>
                </a:tc>
                <a:tc>
                  <a:txBody>
                    <a:bodyPr/>
                    <a:lstStyle/>
                    <a:p>
                      <a:r>
                        <a:rPr lang="en-AU" sz="2800" dirty="0"/>
                        <a:t>82900</a:t>
                      </a:r>
                    </a:p>
                  </a:txBody>
                  <a:tcPr/>
                </a:tc>
                <a:tc>
                  <a:txBody>
                    <a:bodyPr/>
                    <a:lstStyle/>
                    <a:p>
                      <a:pPr algn="r"/>
                      <a:r>
                        <a:rPr lang="en-AU" sz="2800" dirty="0"/>
                        <a:t>1829</a:t>
                      </a:r>
                    </a:p>
                  </a:txBody>
                  <a:tcPr/>
                </a:tc>
                <a:extLst>
                  <a:ext uri="{0D108BD9-81ED-4DB2-BD59-A6C34878D82A}">
                    <a16:rowId xmlns:a16="http://schemas.microsoft.com/office/drawing/2014/main" val="1036054570"/>
                  </a:ext>
                </a:extLst>
              </a:tr>
            </a:tbl>
          </a:graphicData>
        </a:graphic>
      </p:graphicFrame>
      <p:graphicFrame>
        <p:nvGraphicFramePr>
          <p:cNvPr id="7" name="Table 7">
            <a:extLst>
              <a:ext uri="{FF2B5EF4-FFF2-40B4-BE49-F238E27FC236}">
                <a16:creationId xmlns:a16="http://schemas.microsoft.com/office/drawing/2014/main" id="{E8C2FDFA-7689-465C-AD9A-E33740555760}"/>
              </a:ext>
            </a:extLst>
          </p:cNvPr>
          <p:cNvGraphicFramePr>
            <a:graphicFrameLocks noGrp="1"/>
          </p:cNvGraphicFramePr>
          <p:nvPr>
            <p:extLst>
              <p:ext uri="{D42A27DB-BD31-4B8C-83A1-F6EECF244321}">
                <p14:modId xmlns:p14="http://schemas.microsoft.com/office/powerpoint/2010/main" val="3427526186"/>
              </p:ext>
            </p:extLst>
          </p:nvPr>
        </p:nvGraphicFramePr>
        <p:xfrm>
          <a:off x="6972300" y="102957"/>
          <a:ext cx="1829673" cy="6510689"/>
        </p:xfrm>
        <a:graphic>
          <a:graphicData uri="http://schemas.openxmlformats.org/drawingml/2006/table">
            <a:tbl>
              <a:tblPr firstRow="1" bandRow="1">
                <a:tableStyleId>{5C22544A-7EE6-4342-B048-85BDC9FD1C3A}</a:tableStyleId>
              </a:tblPr>
              <a:tblGrid>
                <a:gridCol w="1829673">
                  <a:extLst>
                    <a:ext uri="{9D8B030D-6E8A-4147-A177-3AD203B41FA5}">
                      <a16:colId xmlns:a16="http://schemas.microsoft.com/office/drawing/2014/main" val="3204652900"/>
                    </a:ext>
                  </a:extLst>
                </a:gridCol>
              </a:tblGrid>
              <a:tr h="832383">
                <a:tc>
                  <a:txBody>
                    <a:bodyPr/>
                    <a:lstStyle/>
                    <a:p>
                      <a:r>
                        <a:rPr lang="en-AU" sz="2800" dirty="0" err="1"/>
                        <a:t>Normals</a:t>
                      </a:r>
                      <a:r>
                        <a:rPr lang="en-AU" sz="2800" dirty="0"/>
                        <a:t>*</a:t>
                      </a:r>
                    </a:p>
                  </a:txBody>
                  <a:tcPr/>
                </a:tc>
                <a:extLst>
                  <a:ext uri="{0D108BD9-81ED-4DB2-BD59-A6C34878D82A}">
                    <a16:rowId xmlns:a16="http://schemas.microsoft.com/office/drawing/2014/main" val="2571621766"/>
                  </a:ext>
                </a:extLst>
              </a:tr>
              <a:tr h="942321">
                <a:tc>
                  <a:txBody>
                    <a:bodyPr/>
                    <a:lstStyle/>
                    <a:p>
                      <a:r>
                        <a:rPr lang="en-AU" sz="2800" dirty="0"/>
                        <a:t>&lt;50**</a:t>
                      </a:r>
                    </a:p>
                    <a:p>
                      <a:endParaRPr lang="en-AU" sz="2800" dirty="0"/>
                    </a:p>
                  </a:txBody>
                  <a:tcPr/>
                </a:tc>
                <a:extLst>
                  <a:ext uri="{0D108BD9-81ED-4DB2-BD59-A6C34878D82A}">
                    <a16:rowId xmlns:a16="http://schemas.microsoft.com/office/drawing/2014/main" val="2910114391"/>
                  </a:ext>
                </a:extLst>
              </a:tr>
              <a:tr h="974662">
                <a:tc>
                  <a:txBody>
                    <a:bodyPr/>
                    <a:lstStyle/>
                    <a:p>
                      <a:r>
                        <a:rPr lang="en-AU" sz="2800" dirty="0"/>
                        <a:t>2.2 – 8.2</a:t>
                      </a:r>
                    </a:p>
                    <a:p>
                      <a:endParaRPr lang="en-AU" sz="2800" dirty="0"/>
                    </a:p>
                  </a:txBody>
                  <a:tcPr/>
                </a:tc>
                <a:extLst>
                  <a:ext uri="{0D108BD9-81ED-4DB2-BD59-A6C34878D82A}">
                    <a16:rowId xmlns:a16="http://schemas.microsoft.com/office/drawing/2014/main" val="3557746178"/>
                  </a:ext>
                </a:extLst>
              </a:tr>
              <a:tr h="928361">
                <a:tc>
                  <a:txBody>
                    <a:bodyPr/>
                    <a:lstStyle/>
                    <a:p>
                      <a:r>
                        <a:rPr lang="en-AU" sz="2800" dirty="0"/>
                        <a:t>4.3 – 17.1</a:t>
                      </a:r>
                    </a:p>
                    <a:p>
                      <a:endParaRPr lang="en-AU" sz="2800" dirty="0"/>
                    </a:p>
                  </a:txBody>
                  <a:tcPr/>
                </a:tc>
                <a:extLst>
                  <a:ext uri="{0D108BD9-81ED-4DB2-BD59-A6C34878D82A}">
                    <a16:rowId xmlns:a16="http://schemas.microsoft.com/office/drawing/2014/main" val="614426775"/>
                  </a:ext>
                </a:extLst>
              </a:tr>
              <a:tr h="932782">
                <a:tc>
                  <a:txBody>
                    <a:bodyPr/>
                    <a:lstStyle/>
                    <a:p>
                      <a:r>
                        <a:rPr lang="en-AU" sz="2800" dirty="0"/>
                        <a:t>44 – 168</a:t>
                      </a:r>
                    </a:p>
                    <a:p>
                      <a:endParaRPr lang="en-AU" sz="2800" dirty="0"/>
                    </a:p>
                  </a:txBody>
                  <a:tcPr/>
                </a:tc>
                <a:extLst>
                  <a:ext uri="{0D108BD9-81ED-4DB2-BD59-A6C34878D82A}">
                    <a16:rowId xmlns:a16="http://schemas.microsoft.com/office/drawing/2014/main" val="3593953007"/>
                  </a:ext>
                </a:extLst>
              </a:tr>
              <a:tr h="923242">
                <a:tc>
                  <a:txBody>
                    <a:bodyPr/>
                    <a:lstStyle/>
                    <a:p>
                      <a:r>
                        <a:rPr lang="en-AU" sz="2800" dirty="0"/>
                        <a:t>30 – 281</a:t>
                      </a:r>
                    </a:p>
                    <a:p>
                      <a:endParaRPr lang="en-AU" sz="2800" dirty="0"/>
                    </a:p>
                  </a:txBody>
                  <a:tcPr/>
                </a:tc>
                <a:extLst>
                  <a:ext uri="{0D108BD9-81ED-4DB2-BD59-A6C34878D82A}">
                    <a16:rowId xmlns:a16="http://schemas.microsoft.com/office/drawing/2014/main" val="3718682215"/>
                  </a:ext>
                </a:extLst>
              </a:tr>
              <a:tr h="924124">
                <a:tc>
                  <a:txBody>
                    <a:bodyPr/>
                    <a:lstStyle/>
                    <a:p>
                      <a:r>
                        <a:rPr lang="en-AU" sz="2800" dirty="0"/>
                        <a:t>203 – 6868</a:t>
                      </a:r>
                    </a:p>
                  </a:txBody>
                  <a:tcPr/>
                </a:tc>
                <a:extLst>
                  <a:ext uri="{0D108BD9-81ED-4DB2-BD59-A6C34878D82A}">
                    <a16:rowId xmlns:a16="http://schemas.microsoft.com/office/drawing/2014/main" val="2223512844"/>
                  </a:ext>
                </a:extLst>
              </a:tr>
            </a:tbl>
          </a:graphicData>
        </a:graphic>
      </p:graphicFrame>
      <p:pic>
        <p:nvPicPr>
          <p:cNvPr id="10" name="Picture 9" descr="A picture containing indoor, brown, laying, small&#10;&#10;Description automatically generated">
            <a:extLst>
              <a:ext uri="{FF2B5EF4-FFF2-40B4-BE49-F238E27FC236}">
                <a16:creationId xmlns:a16="http://schemas.microsoft.com/office/drawing/2014/main" id="{6E8A6C3B-1E28-4E59-B3F2-85950A480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829674" y="857250"/>
            <a:ext cx="3286126" cy="2571750"/>
          </a:xfrm>
          <a:prstGeom prst="rect">
            <a:avLst/>
          </a:prstGeom>
        </p:spPr>
      </p:pic>
      <p:sp>
        <p:nvSpPr>
          <p:cNvPr id="3" name="TextBox 2">
            <a:extLst>
              <a:ext uri="{FF2B5EF4-FFF2-40B4-BE49-F238E27FC236}">
                <a16:creationId xmlns:a16="http://schemas.microsoft.com/office/drawing/2014/main" id="{890DFC5D-D11D-4C43-A8AB-330B4713E992}"/>
              </a:ext>
            </a:extLst>
          </p:cNvPr>
          <p:cNvSpPr txBox="1"/>
          <p:nvPr/>
        </p:nvSpPr>
        <p:spPr>
          <a:xfrm>
            <a:off x="8829674" y="3516808"/>
            <a:ext cx="3324225" cy="3539430"/>
          </a:xfrm>
          <a:prstGeom prst="rect">
            <a:avLst/>
          </a:prstGeom>
          <a:noFill/>
        </p:spPr>
        <p:txBody>
          <a:bodyPr wrap="square" rtlCol="0">
            <a:spAutoFit/>
          </a:bodyPr>
          <a:lstStyle/>
          <a:p>
            <a:r>
              <a:rPr lang="en-AU" sz="2800" dirty="0"/>
              <a:t>Female Red Neck wallaby attacked by two dogs.  Arm severe lacerations and fractures, bites to legs and neck.  Small pinkie in pouch died.</a:t>
            </a:r>
          </a:p>
        </p:txBody>
      </p:sp>
    </p:spTree>
    <p:extLst>
      <p:ext uri="{BB962C8B-B14F-4D97-AF65-F5344CB8AC3E}">
        <p14:creationId xmlns:p14="http://schemas.microsoft.com/office/powerpoint/2010/main" val="108057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BA5A-D8B3-4EE7-9FAB-A35C1E415610}"/>
              </a:ext>
            </a:extLst>
          </p:cNvPr>
          <p:cNvSpPr>
            <a:spLocks noGrp="1"/>
          </p:cNvSpPr>
          <p:nvPr>
            <p:ph type="title"/>
          </p:nvPr>
        </p:nvSpPr>
        <p:spPr/>
        <p:txBody>
          <a:bodyPr/>
          <a:lstStyle/>
          <a:p>
            <a:r>
              <a:rPr lang="en-AU" dirty="0"/>
              <a:t>				</a:t>
            </a:r>
            <a:r>
              <a:rPr lang="en-AU" sz="4000" b="1" dirty="0">
                <a:solidFill>
                  <a:schemeClr val="accent6">
                    <a:lumMod val="75000"/>
                  </a:schemeClr>
                </a:solidFill>
              </a:rPr>
              <a:t>Rosemary &amp; Rudi</a:t>
            </a:r>
          </a:p>
        </p:txBody>
      </p:sp>
      <p:pic>
        <p:nvPicPr>
          <p:cNvPr id="5" name="Content Placeholder 4" descr="A person posing for the camera&#10;&#10;Description automatically generated">
            <a:extLst>
              <a:ext uri="{FF2B5EF4-FFF2-40B4-BE49-F238E27FC236}">
                <a16:creationId xmlns:a16="http://schemas.microsoft.com/office/drawing/2014/main" id="{EC0994C2-A004-4FAB-AD49-AD66FB87968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58535" y="1222984"/>
            <a:ext cx="7190165" cy="5635016"/>
          </a:xfrm>
        </p:spPr>
      </p:pic>
    </p:spTree>
    <p:extLst>
      <p:ext uri="{BB962C8B-B14F-4D97-AF65-F5344CB8AC3E}">
        <p14:creationId xmlns:p14="http://schemas.microsoft.com/office/powerpoint/2010/main" val="395695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1187406928"/>
              </p:ext>
            </p:extLst>
          </p:nvPr>
        </p:nvGraphicFramePr>
        <p:xfrm>
          <a:off x="-171450" y="30776"/>
          <a:ext cx="7870558" cy="7085686"/>
        </p:xfrm>
        <a:graphic>
          <a:graphicData uri="http://schemas.openxmlformats.org/drawingml/2006/table">
            <a:tbl>
              <a:tblPr firstRow="1" bandRow="1">
                <a:tableStyleId>{5C22544A-7EE6-4342-B048-85BDC9FD1C3A}</a:tableStyleId>
              </a:tblPr>
              <a:tblGrid>
                <a:gridCol w="3759248">
                  <a:extLst>
                    <a:ext uri="{9D8B030D-6E8A-4147-A177-3AD203B41FA5}">
                      <a16:colId xmlns:a16="http://schemas.microsoft.com/office/drawing/2014/main" val="2804236244"/>
                    </a:ext>
                  </a:extLst>
                </a:gridCol>
                <a:gridCol w="2070052">
                  <a:extLst>
                    <a:ext uri="{9D8B030D-6E8A-4147-A177-3AD203B41FA5}">
                      <a16:colId xmlns:a16="http://schemas.microsoft.com/office/drawing/2014/main" val="4174102685"/>
                    </a:ext>
                  </a:extLst>
                </a:gridCol>
                <a:gridCol w="2041258">
                  <a:extLst>
                    <a:ext uri="{9D8B030D-6E8A-4147-A177-3AD203B41FA5}">
                      <a16:colId xmlns:a16="http://schemas.microsoft.com/office/drawing/2014/main" val="2729751781"/>
                    </a:ext>
                  </a:extLst>
                </a:gridCol>
              </a:tblGrid>
              <a:tr h="879306">
                <a:tc>
                  <a:txBody>
                    <a:bodyPr/>
                    <a:lstStyle/>
                    <a:p>
                      <a:r>
                        <a:rPr lang="en-AU" sz="2800" dirty="0"/>
                        <a:t>Test**</a:t>
                      </a:r>
                    </a:p>
                  </a:txBody>
                  <a:tcPr/>
                </a:tc>
                <a:tc>
                  <a:txBody>
                    <a:bodyPr/>
                    <a:lstStyle/>
                    <a:p>
                      <a:endParaRPr lang="en-AU" sz="2800"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991218">
                <a:tc>
                  <a:txBody>
                    <a:bodyPr/>
                    <a:lstStyle/>
                    <a:p>
                      <a:r>
                        <a:rPr lang="en-AU" sz="2800" dirty="0"/>
                        <a:t>Cortisol (nmol/ L)</a:t>
                      </a:r>
                    </a:p>
                    <a:p>
                      <a:endParaRPr lang="en-AU" sz="2800" dirty="0"/>
                    </a:p>
                  </a:txBody>
                  <a:tcPr/>
                </a:tc>
                <a:tc>
                  <a:txBody>
                    <a:bodyPr/>
                    <a:lstStyle/>
                    <a:p>
                      <a:r>
                        <a:rPr lang="en-AU" sz="2800" dirty="0"/>
                        <a:t>525</a:t>
                      </a:r>
                    </a:p>
                  </a:txBody>
                  <a:tcPr/>
                </a:tc>
                <a:tc>
                  <a:txBody>
                    <a:bodyPr/>
                    <a:lstStyle/>
                    <a:p>
                      <a:r>
                        <a:rPr lang="en-AU" sz="2800" dirty="0"/>
                        <a:t>&lt;50**</a:t>
                      </a:r>
                    </a:p>
                  </a:txBody>
                  <a:tcPr/>
                </a:tc>
                <a:extLst>
                  <a:ext uri="{0D108BD9-81ED-4DB2-BD59-A6C34878D82A}">
                    <a16:rowId xmlns:a16="http://schemas.microsoft.com/office/drawing/2014/main" val="1300946156"/>
                  </a:ext>
                </a:extLst>
              </a:tr>
              <a:tr h="991218">
                <a:tc>
                  <a:txBody>
                    <a:bodyPr/>
                    <a:lstStyle/>
                    <a:p>
                      <a:r>
                        <a:rPr lang="en-AU" sz="2800" dirty="0"/>
                        <a:t>Potassium (mmol/ L)</a:t>
                      </a:r>
                    </a:p>
                    <a:p>
                      <a:endParaRPr lang="en-AU" sz="2800" dirty="0"/>
                    </a:p>
                  </a:txBody>
                  <a:tcPr/>
                </a:tc>
                <a:tc>
                  <a:txBody>
                    <a:bodyPr/>
                    <a:lstStyle/>
                    <a:p>
                      <a:r>
                        <a:rPr lang="en-AU" sz="2800" dirty="0"/>
                        <a:t>6.5</a:t>
                      </a:r>
                    </a:p>
                  </a:txBody>
                  <a:tcPr/>
                </a:tc>
                <a:tc>
                  <a:txBody>
                    <a:bodyPr/>
                    <a:lstStyle/>
                    <a:p>
                      <a:r>
                        <a:rPr lang="en-AU" sz="2800" dirty="0"/>
                        <a:t>&lt;6.6</a:t>
                      </a:r>
                    </a:p>
                  </a:txBody>
                  <a:tcPr/>
                </a:tc>
                <a:extLst>
                  <a:ext uri="{0D108BD9-81ED-4DB2-BD59-A6C34878D82A}">
                    <a16:rowId xmlns:a16="http://schemas.microsoft.com/office/drawing/2014/main" val="2193632775"/>
                  </a:ext>
                </a:extLst>
              </a:tr>
              <a:tr h="991218">
                <a:tc>
                  <a:txBody>
                    <a:bodyPr/>
                    <a:lstStyle/>
                    <a:p>
                      <a:r>
                        <a:rPr lang="en-AU" sz="2800" dirty="0"/>
                        <a:t>Urea (mmol/ L)</a:t>
                      </a:r>
                    </a:p>
                    <a:p>
                      <a:endParaRPr lang="en-AU" sz="2800" dirty="0"/>
                    </a:p>
                  </a:txBody>
                  <a:tcPr/>
                </a:tc>
                <a:tc>
                  <a:txBody>
                    <a:bodyPr/>
                    <a:lstStyle/>
                    <a:p>
                      <a:r>
                        <a:rPr lang="en-AU" sz="2800" dirty="0"/>
                        <a:t>  13.1</a:t>
                      </a:r>
                    </a:p>
                  </a:txBody>
                  <a:tcPr/>
                </a:tc>
                <a:tc>
                  <a:txBody>
                    <a:bodyPr/>
                    <a:lstStyle/>
                    <a:p>
                      <a:r>
                        <a:rPr lang="en-AU" sz="2800" dirty="0"/>
                        <a:t>3.9 – 16.4</a:t>
                      </a:r>
                    </a:p>
                  </a:txBody>
                  <a:tcPr/>
                </a:tc>
                <a:extLst>
                  <a:ext uri="{0D108BD9-81ED-4DB2-BD59-A6C34878D82A}">
                    <a16:rowId xmlns:a16="http://schemas.microsoft.com/office/drawing/2014/main" val="3164852306"/>
                  </a:ext>
                </a:extLst>
              </a:tr>
              <a:tr h="991828">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120</a:t>
                      </a:r>
                    </a:p>
                  </a:txBody>
                  <a:tcPr/>
                </a:tc>
                <a:tc>
                  <a:txBody>
                    <a:bodyPr/>
                    <a:lstStyle/>
                    <a:p>
                      <a:r>
                        <a:rPr lang="en-AU" sz="2800" dirty="0"/>
                        <a:t>88 - 256</a:t>
                      </a:r>
                    </a:p>
                  </a:txBody>
                  <a:tcPr/>
                </a:tc>
                <a:extLst>
                  <a:ext uri="{0D108BD9-81ED-4DB2-BD59-A6C34878D82A}">
                    <a16:rowId xmlns:a16="http://schemas.microsoft.com/office/drawing/2014/main" val="2547978460"/>
                  </a:ext>
                </a:extLst>
              </a:tr>
              <a:tr h="991218">
                <a:tc>
                  <a:txBody>
                    <a:bodyPr/>
                    <a:lstStyle/>
                    <a:p>
                      <a:r>
                        <a:rPr lang="en-AU" sz="2800" dirty="0"/>
                        <a:t>AST (U/ L)</a:t>
                      </a:r>
                    </a:p>
                    <a:p>
                      <a:endParaRPr lang="en-AU" sz="2800" dirty="0"/>
                    </a:p>
                  </a:txBody>
                  <a:tcPr/>
                </a:tc>
                <a:tc>
                  <a:txBody>
                    <a:bodyPr/>
                    <a:lstStyle/>
                    <a:p>
                      <a:r>
                        <a:rPr lang="en-AU" sz="2800" dirty="0"/>
                        <a:t>5121</a:t>
                      </a:r>
                    </a:p>
                  </a:txBody>
                  <a:tcPr/>
                </a:tc>
                <a:tc>
                  <a:txBody>
                    <a:bodyPr/>
                    <a:lstStyle/>
                    <a:p>
                      <a:r>
                        <a:rPr lang="en-AU" sz="2800" dirty="0"/>
                        <a:t>8 - 325</a:t>
                      </a:r>
                    </a:p>
                  </a:txBody>
                  <a:tcPr/>
                </a:tc>
                <a:extLst>
                  <a:ext uri="{0D108BD9-81ED-4DB2-BD59-A6C34878D82A}">
                    <a16:rowId xmlns:a16="http://schemas.microsoft.com/office/drawing/2014/main" val="508944675"/>
                  </a:ext>
                </a:extLst>
              </a:tr>
              <a:tr h="991218">
                <a:tc>
                  <a:txBody>
                    <a:bodyPr/>
                    <a:lstStyle/>
                    <a:p>
                      <a:r>
                        <a:rPr lang="en-AU" sz="2800" dirty="0"/>
                        <a:t>Creatine Kinase (U/ L)</a:t>
                      </a:r>
                    </a:p>
                    <a:p>
                      <a:pPr marL="0" indent="0">
                        <a:buFont typeface="Arial" panose="020B0604020202020204" pitchFamily="34" charset="0"/>
                        <a:buNone/>
                      </a:pPr>
                      <a:r>
                        <a:rPr lang="en-AU" sz="2400" dirty="0"/>
                        <a:t>*  </a:t>
                      </a:r>
                      <a:r>
                        <a:rPr lang="en-AU" sz="2400" dirty="0" err="1"/>
                        <a:t>Vetnostics</a:t>
                      </a:r>
                      <a:r>
                        <a:rPr lang="en-AU" sz="2400" dirty="0"/>
                        <a:t> data.</a:t>
                      </a:r>
                    </a:p>
                    <a:p>
                      <a:pPr marL="0" indent="0">
                        <a:buFont typeface="Arial" panose="020B0604020202020204" pitchFamily="34" charset="0"/>
                        <a:buNone/>
                      </a:pPr>
                      <a:r>
                        <a:rPr lang="en-AU" sz="2400" dirty="0"/>
                        <a:t>** Possumwood research.</a:t>
                      </a:r>
                    </a:p>
                  </a:txBody>
                  <a:tcPr/>
                </a:tc>
                <a:tc>
                  <a:txBody>
                    <a:bodyPr/>
                    <a:lstStyle/>
                    <a:p>
                      <a:r>
                        <a:rPr lang="en-AU" sz="2800" dirty="0"/>
                        <a:t>356540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7658104" y="0"/>
            <a:ext cx="1314447" cy="523220"/>
          </a:xfrm>
          <a:prstGeom prst="rect">
            <a:avLst/>
          </a:prstGeom>
          <a:noFill/>
        </p:spPr>
        <p:txBody>
          <a:bodyPr wrap="square" rtlCol="0">
            <a:spAutoFit/>
          </a:bodyPr>
          <a:lstStyle/>
          <a:p>
            <a:r>
              <a:rPr lang="en-AU" sz="2800" b="1" dirty="0">
                <a:solidFill>
                  <a:schemeClr val="accent6">
                    <a:lumMod val="75000"/>
                  </a:schemeClr>
                </a:solidFill>
              </a:rPr>
              <a:t>Carrie</a:t>
            </a:r>
          </a:p>
        </p:txBody>
      </p:sp>
      <p:pic>
        <p:nvPicPr>
          <p:cNvPr id="6" name="Picture 5" descr="A picture containing outdoor, bench, animal, fence&#10;&#10;Description automatically generated">
            <a:extLst>
              <a:ext uri="{FF2B5EF4-FFF2-40B4-BE49-F238E27FC236}">
                <a16:creationId xmlns:a16="http://schemas.microsoft.com/office/drawing/2014/main" id="{EE8E1B47-A4AA-4ABB-AD49-828C495B4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97640" y="348535"/>
            <a:ext cx="3702565" cy="3067052"/>
          </a:xfrm>
          <a:prstGeom prst="rect">
            <a:avLst/>
          </a:prstGeom>
        </p:spPr>
      </p:pic>
      <p:sp>
        <p:nvSpPr>
          <p:cNvPr id="8" name="TextBox 7">
            <a:extLst>
              <a:ext uri="{FF2B5EF4-FFF2-40B4-BE49-F238E27FC236}">
                <a16:creationId xmlns:a16="http://schemas.microsoft.com/office/drawing/2014/main" id="{586E37C2-4935-4B7B-B331-8DDAD441B7A2}"/>
              </a:ext>
            </a:extLst>
          </p:cNvPr>
          <p:cNvSpPr txBox="1"/>
          <p:nvPr/>
        </p:nvSpPr>
        <p:spPr>
          <a:xfrm>
            <a:off x="7768910" y="3764122"/>
            <a:ext cx="4293957" cy="2677656"/>
          </a:xfrm>
          <a:prstGeom prst="rect">
            <a:avLst/>
          </a:prstGeom>
          <a:noFill/>
        </p:spPr>
        <p:txBody>
          <a:bodyPr wrap="square" rtlCol="0">
            <a:spAutoFit/>
          </a:bodyPr>
          <a:lstStyle/>
          <a:p>
            <a:r>
              <a:rPr lang="en-AU" sz="2800" dirty="0"/>
              <a:t>Fence hanger &amp; attacked by dog while caught.  Deep puncture wound to neck. Mother close by &amp; probably saved her from the dog attack.</a:t>
            </a:r>
          </a:p>
        </p:txBody>
      </p:sp>
    </p:spTree>
    <p:extLst>
      <p:ext uri="{BB962C8B-B14F-4D97-AF65-F5344CB8AC3E}">
        <p14:creationId xmlns:p14="http://schemas.microsoft.com/office/powerpoint/2010/main" val="268443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3220942699"/>
              </p:ext>
            </p:extLst>
          </p:nvPr>
        </p:nvGraphicFramePr>
        <p:xfrm>
          <a:off x="-1" y="0"/>
          <a:ext cx="7534275" cy="6430062"/>
        </p:xfrm>
        <a:graphic>
          <a:graphicData uri="http://schemas.openxmlformats.org/drawingml/2006/table">
            <a:tbl>
              <a:tblPr firstRow="1" bandRow="1">
                <a:tableStyleId>{5C22544A-7EE6-4342-B048-85BDC9FD1C3A}</a:tableStyleId>
              </a:tblPr>
              <a:tblGrid>
                <a:gridCol w="4153304">
                  <a:extLst>
                    <a:ext uri="{9D8B030D-6E8A-4147-A177-3AD203B41FA5}">
                      <a16:colId xmlns:a16="http://schemas.microsoft.com/office/drawing/2014/main" val="2804236244"/>
                    </a:ext>
                  </a:extLst>
                </a:gridCol>
                <a:gridCol w="1501054">
                  <a:extLst>
                    <a:ext uri="{9D8B030D-6E8A-4147-A177-3AD203B41FA5}">
                      <a16:colId xmlns:a16="http://schemas.microsoft.com/office/drawing/2014/main" val="4174102685"/>
                    </a:ext>
                  </a:extLst>
                </a:gridCol>
                <a:gridCol w="1879917">
                  <a:extLst>
                    <a:ext uri="{9D8B030D-6E8A-4147-A177-3AD203B41FA5}">
                      <a16:colId xmlns:a16="http://schemas.microsoft.com/office/drawing/2014/main" val="2729751781"/>
                    </a:ext>
                  </a:extLst>
                </a:gridCol>
              </a:tblGrid>
              <a:tr h="760782">
                <a:tc>
                  <a:txBody>
                    <a:bodyPr/>
                    <a:lstStyle/>
                    <a:p>
                      <a:r>
                        <a:rPr lang="en-AU" sz="2800" dirty="0"/>
                        <a:t>Test</a:t>
                      </a:r>
                    </a:p>
                  </a:txBody>
                  <a:tcPr/>
                </a:tc>
                <a:tc>
                  <a:txBody>
                    <a:bodyPr/>
                    <a:lstStyle/>
                    <a:p>
                      <a:endParaRPr lang="en-AU"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898728">
                <a:tc>
                  <a:txBody>
                    <a:bodyPr/>
                    <a:lstStyle/>
                    <a:p>
                      <a:r>
                        <a:rPr lang="en-AU" sz="2800" dirty="0"/>
                        <a:t>Cortisol (nmol/ L)</a:t>
                      </a:r>
                    </a:p>
                    <a:p>
                      <a:endParaRPr lang="en-AU" sz="2800" dirty="0"/>
                    </a:p>
                  </a:txBody>
                  <a:tcPr/>
                </a:tc>
                <a:tc>
                  <a:txBody>
                    <a:bodyPr/>
                    <a:lstStyle/>
                    <a:p>
                      <a:r>
                        <a:rPr lang="en-AU" sz="2800" dirty="0"/>
                        <a:t>170</a:t>
                      </a:r>
                    </a:p>
                  </a:txBody>
                  <a:tcPr/>
                </a:tc>
                <a:tc>
                  <a:txBody>
                    <a:bodyPr/>
                    <a:lstStyle/>
                    <a:p>
                      <a:r>
                        <a:rPr lang="en-AU" sz="2800" dirty="0"/>
                        <a:t>&lt;50**</a:t>
                      </a:r>
                    </a:p>
                  </a:txBody>
                  <a:tcPr/>
                </a:tc>
                <a:extLst>
                  <a:ext uri="{0D108BD9-81ED-4DB2-BD59-A6C34878D82A}">
                    <a16:rowId xmlns:a16="http://schemas.microsoft.com/office/drawing/2014/main" val="1300946156"/>
                  </a:ext>
                </a:extLst>
              </a:tr>
              <a:tr h="898728">
                <a:tc>
                  <a:txBody>
                    <a:bodyPr/>
                    <a:lstStyle/>
                    <a:p>
                      <a:r>
                        <a:rPr lang="en-AU" sz="2800" dirty="0"/>
                        <a:t>Potassium (mmol/ L)</a:t>
                      </a:r>
                    </a:p>
                    <a:p>
                      <a:endParaRPr lang="en-AU" sz="2800" dirty="0"/>
                    </a:p>
                  </a:txBody>
                  <a:tcPr/>
                </a:tc>
                <a:tc>
                  <a:txBody>
                    <a:bodyPr/>
                    <a:lstStyle/>
                    <a:p>
                      <a:r>
                        <a:rPr lang="en-AU" sz="2800" dirty="0"/>
                        <a:t>12.3*</a:t>
                      </a:r>
                    </a:p>
                  </a:txBody>
                  <a:tcPr/>
                </a:tc>
                <a:tc>
                  <a:txBody>
                    <a:bodyPr/>
                    <a:lstStyle/>
                    <a:p>
                      <a:r>
                        <a:rPr lang="en-AU" sz="2800" dirty="0"/>
                        <a:t>&lt; 6.6</a:t>
                      </a:r>
                    </a:p>
                  </a:txBody>
                  <a:tcPr/>
                </a:tc>
                <a:extLst>
                  <a:ext uri="{0D108BD9-81ED-4DB2-BD59-A6C34878D82A}">
                    <a16:rowId xmlns:a16="http://schemas.microsoft.com/office/drawing/2014/main" val="2193632775"/>
                  </a:ext>
                </a:extLst>
              </a:tr>
              <a:tr h="898728">
                <a:tc>
                  <a:txBody>
                    <a:bodyPr/>
                    <a:lstStyle/>
                    <a:p>
                      <a:r>
                        <a:rPr lang="en-AU" sz="2800" dirty="0"/>
                        <a:t>Urea (mmol/ L)</a:t>
                      </a:r>
                    </a:p>
                    <a:p>
                      <a:endParaRPr lang="en-AU" sz="2800" dirty="0"/>
                    </a:p>
                  </a:txBody>
                  <a:tcPr/>
                </a:tc>
                <a:tc>
                  <a:txBody>
                    <a:bodyPr/>
                    <a:lstStyle/>
                    <a:p>
                      <a:r>
                        <a:rPr lang="en-AU" sz="2800" dirty="0"/>
                        <a:t>  8.2</a:t>
                      </a:r>
                    </a:p>
                  </a:txBody>
                  <a:tcPr/>
                </a:tc>
                <a:tc>
                  <a:txBody>
                    <a:bodyPr/>
                    <a:lstStyle/>
                    <a:p>
                      <a:r>
                        <a:rPr lang="en-AU" sz="2800" dirty="0"/>
                        <a:t>3.9 – 16.4</a:t>
                      </a:r>
                    </a:p>
                  </a:txBody>
                  <a:tcPr/>
                </a:tc>
                <a:extLst>
                  <a:ext uri="{0D108BD9-81ED-4DB2-BD59-A6C34878D82A}">
                    <a16:rowId xmlns:a16="http://schemas.microsoft.com/office/drawing/2014/main" val="3164852306"/>
                  </a:ext>
                </a:extLst>
              </a:tr>
              <a:tr h="898728">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115</a:t>
                      </a:r>
                    </a:p>
                  </a:txBody>
                  <a:tcPr/>
                </a:tc>
                <a:tc>
                  <a:txBody>
                    <a:bodyPr/>
                    <a:lstStyle/>
                    <a:p>
                      <a:r>
                        <a:rPr lang="en-AU" sz="2800" dirty="0"/>
                        <a:t>82 - 256</a:t>
                      </a:r>
                    </a:p>
                  </a:txBody>
                  <a:tcPr/>
                </a:tc>
                <a:extLst>
                  <a:ext uri="{0D108BD9-81ED-4DB2-BD59-A6C34878D82A}">
                    <a16:rowId xmlns:a16="http://schemas.microsoft.com/office/drawing/2014/main" val="2547978460"/>
                  </a:ext>
                </a:extLst>
              </a:tr>
              <a:tr h="898728">
                <a:tc>
                  <a:txBody>
                    <a:bodyPr/>
                    <a:lstStyle/>
                    <a:p>
                      <a:r>
                        <a:rPr lang="en-AU" sz="2800" dirty="0"/>
                        <a:t>AST (U/ L)</a:t>
                      </a:r>
                    </a:p>
                    <a:p>
                      <a:endParaRPr lang="en-AU" sz="2800" dirty="0"/>
                    </a:p>
                  </a:txBody>
                  <a:tcPr/>
                </a:tc>
                <a:tc>
                  <a:txBody>
                    <a:bodyPr/>
                    <a:lstStyle/>
                    <a:p>
                      <a:r>
                        <a:rPr lang="en-AU" sz="2800" dirty="0"/>
                        <a:t>3650</a:t>
                      </a:r>
                    </a:p>
                  </a:txBody>
                  <a:tcPr/>
                </a:tc>
                <a:tc>
                  <a:txBody>
                    <a:bodyPr/>
                    <a:lstStyle/>
                    <a:p>
                      <a:r>
                        <a:rPr lang="en-AU" sz="2800" dirty="0"/>
                        <a:t>8 - 325</a:t>
                      </a:r>
                    </a:p>
                  </a:txBody>
                  <a:tcPr/>
                </a:tc>
                <a:extLst>
                  <a:ext uri="{0D108BD9-81ED-4DB2-BD59-A6C34878D82A}">
                    <a16:rowId xmlns:a16="http://schemas.microsoft.com/office/drawing/2014/main" val="508944675"/>
                  </a:ext>
                </a:extLst>
              </a:tr>
              <a:tr h="898728">
                <a:tc>
                  <a:txBody>
                    <a:bodyPr/>
                    <a:lstStyle/>
                    <a:p>
                      <a:r>
                        <a:rPr lang="en-AU" sz="2800" dirty="0"/>
                        <a:t>Creatine Kinase (U/ L)</a:t>
                      </a:r>
                    </a:p>
                    <a:p>
                      <a:endParaRPr lang="en-AU" sz="2800" dirty="0"/>
                    </a:p>
                  </a:txBody>
                  <a:tcPr/>
                </a:tc>
                <a:tc>
                  <a:txBody>
                    <a:bodyPr/>
                    <a:lstStyle/>
                    <a:p>
                      <a:r>
                        <a:rPr lang="en-AU" sz="2800" dirty="0"/>
                        <a:t>216230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8648700" y="114300"/>
            <a:ext cx="2000250" cy="523220"/>
          </a:xfrm>
          <a:prstGeom prst="rect">
            <a:avLst/>
          </a:prstGeom>
          <a:noFill/>
        </p:spPr>
        <p:txBody>
          <a:bodyPr wrap="square" rtlCol="0">
            <a:spAutoFit/>
          </a:bodyPr>
          <a:lstStyle/>
          <a:p>
            <a:r>
              <a:rPr lang="en-AU" sz="2800" b="1" dirty="0" err="1">
                <a:solidFill>
                  <a:schemeClr val="accent6">
                    <a:lumMod val="75000"/>
                  </a:schemeClr>
                </a:solidFill>
              </a:rPr>
              <a:t>Rovere</a:t>
            </a:r>
            <a:endParaRPr lang="en-AU" sz="2800" b="1" dirty="0">
              <a:solidFill>
                <a:schemeClr val="accent6">
                  <a:lumMod val="75000"/>
                </a:schemeClr>
              </a:solidFill>
            </a:endParaRPr>
          </a:p>
        </p:txBody>
      </p:sp>
      <p:pic>
        <p:nvPicPr>
          <p:cNvPr id="6" name="Picture 5" descr="A deer standing in the grass&#10;&#10;Description automatically generated">
            <a:extLst>
              <a:ext uri="{FF2B5EF4-FFF2-40B4-BE49-F238E27FC236}">
                <a16:creationId xmlns:a16="http://schemas.microsoft.com/office/drawing/2014/main" id="{43743888-42A8-471C-884B-9C118E606B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213600" y="1261566"/>
            <a:ext cx="3937000" cy="2952750"/>
          </a:xfrm>
          <a:prstGeom prst="rect">
            <a:avLst/>
          </a:prstGeom>
        </p:spPr>
      </p:pic>
      <p:sp>
        <p:nvSpPr>
          <p:cNvPr id="7" name="TextBox 6">
            <a:extLst>
              <a:ext uri="{FF2B5EF4-FFF2-40B4-BE49-F238E27FC236}">
                <a16:creationId xmlns:a16="http://schemas.microsoft.com/office/drawing/2014/main" id="{BB094910-6C8F-4F1B-A8AB-9867E03EDF30}"/>
              </a:ext>
            </a:extLst>
          </p:cNvPr>
          <p:cNvSpPr txBox="1"/>
          <p:nvPr/>
        </p:nvSpPr>
        <p:spPr>
          <a:xfrm>
            <a:off x="7543800" y="4927818"/>
            <a:ext cx="4210050" cy="1384995"/>
          </a:xfrm>
          <a:prstGeom prst="rect">
            <a:avLst/>
          </a:prstGeom>
          <a:noFill/>
        </p:spPr>
        <p:txBody>
          <a:bodyPr wrap="square" rtlCol="0">
            <a:spAutoFit/>
          </a:bodyPr>
          <a:lstStyle/>
          <a:p>
            <a:r>
              <a:rPr lang="en-AU" sz="2800" dirty="0"/>
              <a:t>Found collapsed in a garden. Hypothermic, likely chased by dogs.</a:t>
            </a:r>
          </a:p>
        </p:txBody>
      </p:sp>
      <p:sp>
        <p:nvSpPr>
          <p:cNvPr id="3" name="TextBox 2">
            <a:extLst>
              <a:ext uri="{FF2B5EF4-FFF2-40B4-BE49-F238E27FC236}">
                <a16:creationId xmlns:a16="http://schemas.microsoft.com/office/drawing/2014/main" id="{3E969B68-C3F3-4F71-BBB0-85D9AF2F74D2}"/>
              </a:ext>
            </a:extLst>
          </p:cNvPr>
          <p:cNvSpPr txBox="1"/>
          <p:nvPr/>
        </p:nvSpPr>
        <p:spPr>
          <a:xfrm>
            <a:off x="361369" y="5835759"/>
            <a:ext cx="6339578" cy="707886"/>
          </a:xfrm>
          <a:prstGeom prst="rect">
            <a:avLst/>
          </a:prstGeom>
          <a:noFill/>
        </p:spPr>
        <p:txBody>
          <a:bodyPr wrap="square" rtlCol="0">
            <a:spAutoFit/>
          </a:bodyPr>
          <a:lstStyle/>
          <a:p>
            <a:r>
              <a:rPr lang="en-AU" sz="4000" dirty="0"/>
              <a:t>*</a:t>
            </a:r>
            <a:r>
              <a:rPr lang="en-AU" sz="2800" dirty="0"/>
              <a:t> </a:t>
            </a:r>
            <a:r>
              <a:rPr lang="en-AU" sz="2400" dirty="0" err="1"/>
              <a:t>Vetnostics</a:t>
            </a:r>
            <a:r>
              <a:rPr lang="en-AU" sz="2400" dirty="0"/>
              <a:t> data.  ** Possumwood research.</a:t>
            </a:r>
          </a:p>
        </p:txBody>
      </p:sp>
    </p:spTree>
    <p:extLst>
      <p:ext uri="{BB962C8B-B14F-4D97-AF65-F5344CB8AC3E}">
        <p14:creationId xmlns:p14="http://schemas.microsoft.com/office/powerpoint/2010/main" val="3303893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3055411385"/>
              </p:ext>
            </p:extLst>
          </p:nvPr>
        </p:nvGraphicFramePr>
        <p:xfrm>
          <a:off x="0" y="0"/>
          <a:ext cx="7581900" cy="6812862"/>
        </p:xfrm>
        <a:graphic>
          <a:graphicData uri="http://schemas.openxmlformats.org/drawingml/2006/table">
            <a:tbl>
              <a:tblPr firstRow="1" bandRow="1">
                <a:tableStyleId>{5C22544A-7EE6-4342-B048-85BDC9FD1C3A}</a:tableStyleId>
              </a:tblPr>
              <a:tblGrid>
                <a:gridCol w="3883845">
                  <a:extLst>
                    <a:ext uri="{9D8B030D-6E8A-4147-A177-3AD203B41FA5}">
                      <a16:colId xmlns:a16="http://schemas.microsoft.com/office/drawing/2014/main" val="2804236244"/>
                    </a:ext>
                  </a:extLst>
                </a:gridCol>
                <a:gridCol w="1635304">
                  <a:extLst>
                    <a:ext uri="{9D8B030D-6E8A-4147-A177-3AD203B41FA5}">
                      <a16:colId xmlns:a16="http://schemas.microsoft.com/office/drawing/2014/main" val="4174102685"/>
                    </a:ext>
                  </a:extLst>
                </a:gridCol>
                <a:gridCol w="2062751">
                  <a:extLst>
                    <a:ext uri="{9D8B030D-6E8A-4147-A177-3AD203B41FA5}">
                      <a16:colId xmlns:a16="http://schemas.microsoft.com/office/drawing/2014/main" val="2729751781"/>
                    </a:ext>
                  </a:extLst>
                </a:gridCol>
              </a:tblGrid>
              <a:tr h="838200">
                <a:tc>
                  <a:txBody>
                    <a:bodyPr/>
                    <a:lstStyle/>
                    <a:p>
                      <a:r>
                        <a:rPr lang="en-AU" sz="2800" dirty="0"/>
                        <a:t>Test</a:t>
                      </a:r>
                    </a:p>
                  </a:txBody>
                  <a:tcPr/>
                </a:tc>
                <a:tc>
                  <a:txBody>
                    <a:bodyPr/>
                    <a:lstStyle/>
                    <a:p>
                      <a:endParaRPr lang="en-AU"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829504">
                <a:tc>
                  <a:txBody>
                    <a:bodyPr/>
                    <a:lstStyle/>
                    <a:p>
                      <a:r>
                        <a:rPr lang="en-AU" sz="2800" dirty="0"/>
                        <a:t>Cortisol (nmol/ L)</a:t>
                      </a:r>
                    </a:p>
                    <a:p>
                      <a:endParaRPr lang="en-AU" sz="2800" dirty="0"/>
                    </a:p>
                  </a:txBody>
                  <a:tcPr/>
                </a:tc>
                <a:tc>
                  <a:txBody>
                    <a:bodyPr/>
                    <a:lstStyle/>
                    <a:p>
                      <a:r>
                        <a:rPr lang="en-AU" sz="2800" dirty="0"/>
                        <a:t>     -</a:t>
                      </a:r>
                    </a:p>
                  </a:txBody>
                  <a:tcPr/>
                </a:tc>
                <a:tc>
                  <a:txBody>
                    <a:bodyPr/>
                    <a:lstStyle/>
                    <a:p>
                      <a:r>
                        <a:rPr lang="en-AU" sz="2800" dirty="0"/>
                        <a:t>&lt;50**</a:t>
                      </a:r>
                    </a:p>
                  </a:txBody>
                  <a:tcPr/>
                </a:tc>
                <a:extLst>
                  <a:ext uri="{0D108BD9-81ED-4DB2-BD59-A6C34878D82A}">
                    <a16:rowId xmlns:a16="http://schemas.microsoft.com/office/drawing/2014/main" val="1300946156"/>
                  </a:ext>
                </a:extLst>
              </a:tr>
              <a:tr h="829504">
                <a:tc>
                  <a:txBody>
                    <a:bodyPr/>
                    <a:lstStyle/>
                    <a:p>
                      <a:r>
                        <a:rPr lang="en-AU" sz="2800" dirty="0"/>
                        <a:t>Potassium (mmol/ L)</a:t>
                      </a:r>
                    </a:p>
                    <a:p>
                      <a:endParaRPr lang="en-AU" sz="2800" dirty="0"/>
                    </a:p>
                  </a:txBody>
                  <a:tcPr/>
                </a:tc>
                <a:tc>
                  <a:txBody>
                    <a:bodyPr/>
                    <a:lstStyle/>
                    <a:p>
                      <a:r>
                        <a:rPr lang="en-AU" sz="2800" dirty="0"/>
                        <a:t>5.2</a:t>
                      </a:r>
                    </a:p>
                  </a:txBody>
                  <a:tcPr/>
                </a:tc>
                <a:tc>
                  <a:txBody>
                    <a:bodyPr/>
                    <a:lstStyle/>
                    <a:p>
                      <a:r>
                        <a:rPr lang="en-AU" sz="2800" dirty="0"/>
                        <a:t>&lt; 6.6</a:t>
                      </a:r>
                    </a:p>
                  </a:txBody>
                  <a:tcPr/>
                </a:tc>
                <a:extLst>
                  <a:ext uri="{0D108BD9-81ED-4DB2-BD59-A6C34878D82A}">
                    <a16:rowId xmlns:a16="http://schemas.microsoft.com/office/drawing/2014/main" val="2193632775"/>
                  </a:ext>
                </a:extLst>
              </a:tr>
              <a:tr h="829504">
                <a:tc>
                  <a:txBody>
                    <a:bodyPr/>
                    <a:lstStyle/>
                    <a:p>
                      <a:r>
                        <a:rPr lang="en-AU" sz="2800" dirty="0"/>
                        <a:t>Urea (mmol/ L)</a:t>
                      </a:r>
                    </a:p>
                    <a:p>
                      <a:endParaRPr lang="en-AU" sz="2800" dirty="0"/>
                    </a:p>
                  </a:txBody>
                  <a:tcPr/>
                </a:tc>
                <a:tc>
                  <a:txBody>
                    <a:bodyPr/>
                    <a:lstStyle/>
                    <a:p>
                      <a:r>
                        <a:rPr lang="en-AU" sz="2800" dirty="0"/>
                        <a:t>13.3</a:t>
                      </a:r>
                    </a:p>
                  </a:txBody>
                  <a:tcPr/>
                </a:tc>
                <a:tc>
                  <a:txBody>
                    <a:bodyPr/>
                    <a:lstStyle/>
                    <a:p>
                      <a:r>
                        <a:rPr lang="en-AU" sz="2800" dirty="0"/>
                        <a:t>3.9 – 16.4</a:t>
                      </a:r>
                    </a:p>
                  </a:txBody>
                  <a:tcPr/>
                </a:tc>
                <a:extLst>
                  <a:ext uri="{0D108BD9-81ED-4DB2-BD59-A6C34878D82A}">
                    <a16:rowId xmlns:a16="http://schemas.microsoft.com/office/drawing/2014/main" val="3164852306"/>
                  </a:ext>
                </a:extLst>
              </a:tr>
              <a:tr h="945462">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110</a:t>
                      </a:r>
                    </a:p>
                  </a:txBody>
                  <a:tcPr/>
                </a:tc>
                <a:tc>
                  <a:txBody>
                    <a:bodyPr/>
                    <a:lstStyle/>
                    <a:p>
                      <a:r>
                        <a:rPr lang="en-AU" sz="2800" dirty="0"/>
                        <a:t>82 - 256</a:t>
                      </a:r>
                    </a:p>
                  </a:txBody>
                  <a:tcPr/>
                </a:tc>
                <a:extLst>
                  <a:ext uri="{0D108BD9-81ED-4DB2-BD59-A6C34878D82A}">
                    <a16:rowId xmlns:a16="http://schemas.microsoft.com/office/drawing/2014/main" val="2547978460"/>
                  </a:ext>
                </a:extLst>
              </a:tr>
              <a:tr h="829504">
                <a:tc>
                  <a:txBody>
                    <a:bodyPr/>
                    <a:lstStyle/>
                    <a:p>
                      <a:r>
                        <a:rPr lang="en-AU" sz="2800" dirty="0"/>
                        <a:t>AST (U/ L)</a:t>
                      </a:r>
                    </a:p>
                    <a:p>
                      <a:endParaRPr lang="en-AU" sz="2800" dirty="0"/>
                    </a:p>
                  </a:txBody>
                  <a:tcPr/>
                </a:tc>
                <a:tc>
                  <a:txBody>
                    <a:bodyPr/>
                    <a:lstStyle/>
                    <a:p>
                      <a:r>
                        <a:rPr lang="en-AU" sz="2800" dirty="0"/>
                        <a:t>2625</a:t>
                      </a:r>
                    </a:p>
                  </a:txBody>
                  <a:tcPr/>
                </a:tc>
                <a:tc>
                  <a:txBody>
                    <a:bodyPr/>
                    <a:lstStyle/>
                    <a:p>
                      <a:r>
                        <a:rPr lang="en-AU" sz="2800" dirty="0"/>
                        <a:t>8 - 325</a:t>
                      </a:r>
                    </a:p>
                  </a:txBody>
                  <a:tcPr/>
                </a:tc>
                <a:extLst>
                  <a:ext uri="{0D108BD9-81ED-4DB2-BD59-A6C34878D82A}">
                    <a16:rowId xmlns:a16="http://schemas.microsoft.com/office/drawing/2014/main" val="508944675"/>
                  </a:ext>
                </a:extLst>
              </a:tr>
              <a:tr h="829504">
                <a:tc>
                  <a:txBody>
                    <a:bodyPr/>
                    <a:lstStyle/>
                    <a:p>
                      <a:r>
                        <a:rPr lang="en-AU" sz="2800" dirty="0"/>
                        <a:t>Creatine Kinase (U/ L)</a:t>
                      </a:r>
                    </a:p>
                    <a:p>
                      <a:pPr marL="0" indent="0">
                        <a:buFont typeface="Arial" panose="020B0604020202020204" pitchFamily="34" charset="0"/>
                        <a:buNone/>
                      </a:pPr>
                      <a:r>
                        <a:rPr lang="en-AU" sz="2400" dirty="0"/>
                        <a:t>*  </a:t>
                      </a:r>
                      <a:r>
                        <a:rPr lang="en-AU" sz="2400" dirty="0" err="1"/>
                        <a:t>Vetnostics</a:t>
                      </a:r>
                      <a:r>
                        <a:rPr lang="en-AU" sz="2400" dirty="0"/>
                        <a:t> data. </a:t>
                      </a:r>
                    </a:p>
                    <a:p>
                      <a:pPr marL="0" indent="0">
                        <a:buFont typeface="Arial" panose="020B0604020202020204" pitchFamily="34" charset="0"/>
                        <a:buNone/>
                      </a:pPr>
                      <a:r>
                        <a:rPr lang="en-AU" sz="2400" dirty="0"/>
                        <a:t>** </a:t>
                      </a:r>
                      <a:r>
                        <a:rPr lang="en-AU" sz="2400"/>
                        <a:t>Possumwood research.</a:t>
                      </a:r>
                      <a:endParaRPr lang="en-AU" sz="2400" dirty="0"/>
                    </a:p>
                  </a:txBody>
                  <a:tcPr/>
                </a:tc>
                <a:tc>
                  <a:txBody>
                    <a:bodyPr/>
                    <a:lstStyle/>
                    <a:p>
                      <a:r>
                        <a:rPr lang="en-AU" sz="2800" dirty="0"/>
                        <a:t>137870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7539038" y="19283"/>
            <a:ext cx="2000250" cy="523220"/>
          </a:xfrm>
          <a:prstGeom prst="rect">
            <a:avLst/>
          </a:prstGeom>
          <a:noFill/>
        </p:spPr>
        <p:txBody>
          <a:bodyPr wrap="square" rtlCol="0">
            <a:spAutoFit/>
          </a:bodyPr>
          <a:lstStyle/>
          <a:p>
            <a:r>
              <a:rPr lang="en-AU" sz="2800" b="1" dirty="0">
                <a:solidFill>
                  <a:schemeClr val="accent6">
                    <a:lumMod val="75000"/>
                  </a:schemeClr>
                </a:solidFill>
              </a:rPr>
              <a:t>Majura</a:t>
            </a:r>
          </a:p>
        </p:txBody>
      </p:sp>
      <p:pic>
        <p:nvPicPr>
          <p:cNvPr id="6" name="Picture 5" descr="A close up of an animal&#10;&#10;Description automatically generated">
            <a:extLst>
              <a:ext uri="{FF2B5EF4-FFF2-40B4-BE49-F238E27FC236}">
                <a16:creationId xmlns:a16="http://schemas.microsoft.com/office/drawing/2014/main" id="{5BB96128-0D0E-41C5-B48F-40E31DC9DB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58212" y="500179"/>
            <a:ext cx="4152900" cy="3114675"/>
          </a:xfrm>
          <a:prstGeom prst="rect">
            <a:avLst/>
          </a:prstGeom>
        </p:spPr>
      </p:pic>
      <p:pic>
        <p:nvPicPr>
          <p:cNvPr id="8" name="Picture 7" descr="An animal lying on the ground&#10;&#10;Description automatically generated">
            <a:extLst>
              <a:ext uri="{FF2B5EF4-FFF2-40B4-BE49-F238E27FC236}">
                <a16:creationId xmlns:a16="http://schemas.microsoft.com/office/drawing/2014/main" id="{E3EED2ED-426E-4B9C-89CE-05A22F8A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1449" y="3429000"/>
            <a:ext cx="2571750" cy="3429000"/>
          </a:xfrm>
          <a:prstGeom prst="rect">
            <a:avLst/>
          </a:prstGeom>
        </p:spPr>
      </p:pic>
    </p:spTree>
    <p:extLst>
      <p:ext uri="{BB962C8B-B14F-4D97-AF65-F5344CB8AC3E}">
        <p14:creationId xmlns:p14="http://schemas.microsoft.com/office/powerpoint/2010/main" val="220253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1125869499"/>
              </p:ext>
            </p:extLst>
          </p:nvPr>
        </p:nvGraphicFramePr>
        <p:xfrm>
          <a:off x="0" y="0"/>
          <a:ext cx="7048500" cy="2277327"/>
        </p:xfrm>
        <a:graphic>
          <a:graphicData uri="http://schemas.openxmlformats.org/drawingml/2006/table">
            <a:tbl>
              <a:tblPr firstRow="1" bandRow="1">
                <a:tableStyleId>{5C22544A-7EE6-4342-B048-85BDC9FD1C3A}</a:tableStyleId>
              </a:tblPr>
              <a:tblGrid>
                <a:gridCol w="3883845">
                  <a:extLst>
                    <a:ext uri="{9D8B030D-6E8A-4147-A177-3AD203B41FA5}">
                      <a16:colId xmlns:a16="http://schemas.microsoft.com/office/drawing/2014/main" val="2804236244"/>
                    </a:ext>
                  </a:extLst>
                </a:gridCol>
                <a:gridCol w="1635304">
                  <a:extLst>
                    <a:ext uri="{9D8B030D-6E8A-4147-A177-3AD203B41FA5}">
                      <a16:colId xmlns:a16="http://schemas.microsoft.com/office/drawing/2014/main" val="4174102685"/>
                    </a:ext>
                  </a:extLst>
                </a:gridCol>
                <a:gridCol w="1529351">
                  <a:extLst>
                    <a:ext uri="{9D8B030D-6E8A-4147-A177-3AD203B41FA5}">
                      <a16:colId xmlns:a16="http://schemas.microsoft.com/office/drawing/2014/main" val="2729751781"/>
                    </a:ext>
                  </a:extLst>
                </a:gridCol>
              </a:tblGrid>
              <a:tr h="224369">
                <a:tc>
                  <a:txBody>
                    <a:bodyPr/>
                    <a:lstStyle/>
                    <a:p>
                      <a:r>
                        <a:rPr lang="en-AU" sz="2800" dirty="0"/>
                        <a:t>Test</a:t>
                      </a:r>
                    </a:p>
                  </a:txBody>
                  <a:tcPr/>
                </a:tc>
                <a:tc>
                  <a:txBody>
                    <a:bodyPr/>
                    <a:lstStyle/>
                    <a:p>
                      <a:endParaRPr lang="en-AU" dirty="0"/>
                    </a:p>
                  </a:txBody>
                  <a:tcPr/>
                </a:tc>
                <a:tc>
                  <a:txBody>
                    <a:bodyPr/>
                    <a:lstStyle/>
                    <a:p>
                      <a:r>
                        <a:rPr lang="en-AU" sz="2800" dirty="0"/>
                        <a:t>Normal</a:t>
                      </a:r>
                    </a:p>
                  </a:txBody>
                  <a:tcPr/>
                </a:tc>
                <a:extLst>
                  <a:ext uri="{0D108BD9-81ED-4DB2-BD59-A6C34878D82A}">
                    <a16:rowId xmlns:a16="http://schemas.microsoft.com/office/drawing/2014/main" val="1914840647"/>
                  </a:ext>
                </a:extLst>
              </a:tr>
              <a:tr h="409144">
                <a:tc>
                  <a:txBody>
                    <a:bodyPr/>
                    <a:lstStyle/>
                    <a:p>
                      <a:r>
                        <a:rPr lang="en-AU" sz="2800" dirty="0"/>
                        <a:t>Cortisol (nmol/ L)</a:t>
                      </a:r>
                    </a:p>
                    <a:p>
                      <a:endParaRPr lang="en-AU" sz="2800" dirty="0"/>
                    </a:p>
                  </a:txBody>
                  <a:tcPr/>
                </a:tc>
                <a:tc>
                  <a:txBody>
                    <a:bodyPr/>
                    <a:lstStyle/>
                    <a:p>
                      <a:r>
                        <a:rPr lang="en-AU" sz="2800" dirty="0"/>
                        <a:t>118</a:t>
                      </a:r>
                    </a:p>
                  </a:txBody>
                  <a:tcPr/>
                </a:tc>
                <a:tc>
                  <a:txBody>
                    <a:bodyPr/>
                    <a:lstStyle/>
                    <a:p>
                      <a:r>
                        <a:rPr lang="en-AU" sz="2800" dirty="0"/>
                        <a:t>&lt;50</a:t>
                      </a:r>
                    </a:p>
                  </a:txBody>
                  <a:tcPr/>
                </a:tc>
                <a:extLst>
                  <a:ext uri="{0D108BD9-81ED-4DB2-BD59-A6C34878D82A}">
                    <a16:rowId xmlns:a16="http://schemas.microsoft.com/office/drawing/2014/main" val="1300946156"/>
                  </a:ext>
                </a:extLst>
              </a:tr>
              <a:tr h="814287">
                <a:tc gridSpan="3">
                  <a:txBody>
                    <a:bodyPr/>
                    <a:lstStyle/>
                    <a:p>
                      <a:endParaRPr lang="en-AU" sz="2800" dirty="0"/>
                    </a:p>
                  </a:txBody>
                  <a:tcPr/>
                </a:tc>
                <a:tc hMerge="1">
                  <a:txBody>
                    <a:bodyPr/>
                    <a:lstStyle/>
                    <a:p>
                      <a:endParaRPr lang="en-AU" sz="2800" dirty="0"/>
                    </a:p>
                  </a:txBody>
                  <a:tcPr/>
                </a:tc>
                <a:tc hMerge="1">
                  <a:txBody>
                    <a:bodyPr/>
                    <a:lstStyle/>
                    <a:p>
                      <a:endParaRPr lang="en-AU" sz="2800" dirty="0"/>
                    </a:p>
                  </a:txBody>
                  <a:tcPr/>
                </a:tc>
                <a:extLst>
                  <a:ext uri="{0D108BD9-81ED-4DB2-BD59-A6C34878D82A}">
                    <a16:rowId xmlns:a16="http://schemas.microsoft.com/office/drawing/2014/main" val="2193632775"/>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7181850" y="-4005"/>
            <a:ext cx="2000250" cy="707886"/>
          </a:xfrm>
          <a:prstGeom prst="rect">
            <a:avLst/>
          </a:prstGeom>
          <a:noFill/>
        </p:spPr>
        <p:txBody>
          <a:bodyPr wrap="square" rtlCol="0">
            <a:spAutoFit/>
          </a:bodyPr>
          <a:lstStyle/>
          <a:p>
            <a:r>
              <a:rPr lang="en-AU" sz="4000" b="1" dirty="0">
                <a:solidFill>
                  <a:schemeClr val="accent6">
                    <a:lumMod val="75000"/>
                  </a:schemeClr>
                </a:solidFill>
              </a:rPr>
              <a:t>Macca</a:t>
            </a:r>
          </a:p>
        </p:txBody>
      </p:sp>
      <p:pic>
        <p:nvPicPr>
          <p:cNvPr id="6" name="Picture 5" descr="A picture containing outdoor, water, bird, grass&#10;&#10;Description automatically generated">
            <a:extLst>
              <a:ext uri="{FF2B5EF4-FFF2-40B4-BE49-F238E27FC236}">
                <a16:creationId xmlns:a16="http://schemas.microsoft.com/office/drawing/2014/main" id="{D87F9ED2-1E7C-4408-9A60-2FADCFDB6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73200"/>
            <a:ext cx="4038600" cy="5384800"/>
          </a:xfrm>
          <a:prstGeom prst="rect">
            <a:avLst/>
          </a:prstGeom>
        </p:spPr>
      </p:pic>
      <p:pic>
        <p:nvPicPr>
          <p:cNvPr id="7" name="Picture 6" descr="A close up of an animal&#10;&#10;Description automatically generated">
            <a:extLst>
              <a:ext uri="{FF2B5EF4-FFF2-40B4-BE49-F238E27FC236}">
                <a16:creationId xmlns:a16="http://schemas.microsoft.com/office/drawing/2014/main" id="{85295361-1F6C-4CE6-B7F3-C9675E050F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678279" y="1962107"/>
            <a:ext cx="5384802" cy="4406987"/>
          </a:xfrm>
          <a:prstGeom prst="rect">
            <a:avLst/>
          </a:prstGeom>
        </p:spPr>
      </p:pic>
    </p:spTree>
    <p:extLst>
      <p:ext uri="{BB962C8B-B14F-4D97-AF65-F5344CB8AC3E}">
        <p14:creationId xmlns:p14="http://schemas.microsoft.com/office/powerpoint/2010/main" val="242693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53360"/>
            <a:ext cx="1960474" cy="2304640"/>
          </a:xfrm>
          <a:prstGeom prst="rect">
            <a:avLst/>
          </a:prstGeom>
        </p:spPr>
      </p:pic>
      <p:sp>
        <p:nvSpPr>
          <p:cNvPr id="3" name="TextBox 2"/>
          <p:cNvSpPr txBox="1"/>
          <p:nvPr/>
        </p:nvSpPr>
        <p:spPr>
          <a:xfrm>
            <a:off x="2100086" y="163169"/>
            <a:ext cx="598805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rPr>
              <a:t>Treatment of stress myopathy</a:t>
            </a:r>
          </a:p>
        </p:txBody>
      </p:sp>
      <p:sp>
        <p:nvSpPr>
          <p:cNvPr id="4" name="TextBox 3"/>
          <p:cNvSpPr txBox="1"/>
          <p:nvPr/>
        </p:nvSpPr>
        <p:spPr>
          <a:xfrm>
            <a:off x="0" y="818897"/>
            <a:ext cx="12192000" cy="4154984"/>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dirty="0"/>
              <a:t>Diazepam (0.25 – 0.5mg/ kg SC or IM) – anxiolytic &amp; muscle relaxant</a:t>
            </a:r>
          </a:p>
          <a:p>
            <a:pPr marL="285750" indent="-285750">
              <a:buFont typeface="Arial" panose="020B0604020202020204" pitchFamily="34" charset="0"/>
              <a:buChar char="•"/>
            </a:pPr>
            <a:r>
              <a:rPr lang="en-AU" sz="2400" dirty="0"/>
              <a:t>Check temperature (tympanic thermometer - ear)</a:t>
            </a:r>
          </a:p>
          <a:p>
            <a:pPr marL="285750" indent="-285750">
              <a:buFont typeface="Arial" panose="020B0604020202020204" pitchFamily="34" charset="0"/>
              <a:buChar char="•"/>
            </a:pPr>
            <a:r>
              <a:rPr lang="en-AU" sz="2400" dirty="0"/>
              <a:t>If hyperthermia (&gt; 37) - cool animal (</a:t>
            </a:r>
            <a:r>
              <a:rPr lang="en-AU" sz="2400" dirty="0" err="1"/>
              <a:t>eg</a:t>
            </a:r>
            <a:r>
              <a:rPr lang="en-AU" sz="2400" dirty="0"/>
              <a:t> wet towels &amp; </a:t>
            </a:r>
          </a:p>
          <a:p>
            <a:r>
              <a:rPr lang="en-AU" sz="2400" dirty="0"/>
              <a:t>    fan). Cool IV fluids most effective but not normally </a:t>
            </a:r>
          </a:p>
          <a:p>
            <a:r>
              <a:rPr lang="en-AU" sz="2400" dirty="0"/>
              <a:t>    necessary</a:t>
            </a:r>
          </a:p>
          <a:p>
            <a:pPr marL="285750" indent="-285750">
              <a:buFont typeface="Arial" panose="020B0604020202020204" pitchFamily="34" charset="0"/>
              <a:buChar char="•"/>
            </a:pPr>
            <a:r>
              <a:rPr lang="en-AU" sz="2400" dirty="0"/>
              <a:t>If hypothermia (&lt; 35) – warm animal (</a:t>
            </a:r>
            <a:r>
              <a:rPr lang="en-AU" sz="2400" dirty="0" err="1"/>
              <a:t>eg</a:t>
            </a:r>
            <a:r>
              <a:rPr lang="en-AU" sz="2400" dirty="0"/>
              <a:t> electric throw </a:t>
            </a:r>
          </a:p>
          <a:p>
            <a:r>
              <a:rPr lang="en-AU" sz="2400" dirty="0"/>
              <a:t>    rug) around trunk</a:t>
            </a:r>
          </a:p>
          <a:p>
            <a:pPr marL="342900" indent="-342900">
              <a:buFont typeface="Arial" panose="020B0604020202020204" pitchFamily="34" charset="0"/>
              <a:buChar char="•"/>
            </a:pPr>
            <a:r>
              <a:rPr lang="en-AU" sz="2400" dirty="0"/>
              <a:t> It is very important to provide fluid therapy ASAP after </a:t>
            </a:r>
          </a:p>
          <a:p>
            <a:r>
              <a:rPr lang="en-AU" sz="2400" dirty="0"/>
              <a:t>    Incident. Initially 3% by weight SC NS.  Fluids can be given IV </a:t>
            </a:r>
          </a:p>
          <a:p>
            <a:r>
              <a:rPr lang="en-AU" sz="2400" dirty="0"/>
              <a:t>			if necessary.  Offer water or 1% glucose orally.                     </a:t>
            </a:r>
            <a:r>
              <a:rPr lang="en-AU" sz="2400" dirty="0" err="1"/>
              <a:t>orally</a:t>
            </a:r>
            <a:endParaRPr lang="en-AU" sz="2400" dirty="0"/>
          </a:p>
          <a:p>
            <a:r>
              <a:rPr lang="en-AU" sz="2400" dirty="0"/>
              <a:t>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681116" y="2106306"/>
            <a:ext cx="5038425" cy="3215522"/>
          </a:xfrm>
          <a:prstGeom prst="rect">
            <a:avLst/>
          </a:prstGeom>
        </p:spPr>
      </p:pic>
      <p:sp>
        <p:nvSpPr>
          <p:cNvPr id="6" name="TextBox 5">
            <a:extLst>
              <a:ext uri="{FF2B5EF4-FFF2-40B4-BE49-F238E27FC236}">
                <a16:creationId xmlns:a16="http://schemas.microsoft.com/office/drawing/2014/main" id="{8654B658-BA58-4460-9D69-8626F2DDB22E}"/>
              </a:ext>
            </a:extLst>
          </p:cNvPr>
          <p:cNvSpPr txBox="1"/>
          <p:nvPr/>
        </p:nvSpPr>
        <p:spPr>
          <a:xfrm>
            <a:off x="4933949" y="6039103"/>
            <a:ext cx="4231765" cy="461665"/>
          </a:xfrm>
          <a:prstGeom prst="rect">
            <a:avLst/>
          </a:prstGeom>
          <a:noFill/>
        </p:spPr>
        <p:txBody>
          <a:bodyPr wrap="square" rtlCol="0">
            <a:spAutoFit/>
          </a:bodyPr>
          <a:lstStyle/>
          <a:p>
            <a:r>
              <a:rPr lang="en-AU" sz="2400" dirty="0"/>
              <a:t>Emu – fence hanger survivor</a:t>
            </a:r>
          </a:p>
        </p:txBody>
      </p:sp>
    </p:spTree>
    <p:extLst>
      <p:ext uri="{BB962C8B-B14F-4D97-AF65-F5344CB8AC3E}">
        <p14:creationId xmlns:p14="http://schemas.microsoft.com/office/powerpoint/2010/main" val="37384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8450" y="197510"/>
            <a:ext cx="7422490" cy="665683"/>
          </a:xfrm>
        </p:spPr>
        <p:txBody>
          <a:bodyPr>
            <a:normAutofit/>
          </a:bodyPr>
          <a:lstStyle/>
          <a:p>
            <a:r>
              <a:rPr lang="en-AU" sz="3200" b="1" dirty="0">
                <a:solidFill>
                  <a:schemeClr val="accent1">
                    <a:lumMod val="50000"/>
                  </a:schemeClr>
                </a:solidFill>
              </a:rPr>
              <a:t>Treatment of stress myopathy (</a:t>
            </a:r>
            <a:r>
              <a:rPr lang="en-AU" sz="3200" b="1" dirty="0" err="1">
                <a:solidFill>
                  <a:schemeClr val="accent1">
                    <a:lumMod val="50000"/>
                  </a:schemeClr>
                </a:solidFill>
              </a:rPr>
              <a:t>Cont</a:t>
            </a:r>
            <a:r>
              <a:rPr lang="en-AU" sz="3200" b="1" dirty="0">
                <a:solidFill>
                  <a:schemeClr val="accent1">
                    <a:lumMod val="50000"/>
                  </a:schemeClr>
                </a:solidFill>
              </a:rPr>
              <a:t>)</a:t>
            </a:r>
          </a:p>
        </p:txBody>
      </p:sp>
      <p:sp>
        <p:nvSpPr>
          <p:cNvPr id="6" name="Rectangle 5">
            <a:extLst>
              <a:ext uri="{FF2B5EF4-FFF2-40B4-BE49-F238E27FC236}">
                <a16:creationId xmlns:a16="http://schemas.microsoft.com/office/drawing/2014/main" id="{C22BC6D1-9BF7-4524-AE96-3E542EAC8933}"/>
              </a:ext>
            </a:extLst>
          </p:cNvPr>
          <p:cNvSpPr/>
          <p:nvPr/>
        </p:nvSpPr>
        <p:spPr>
          <a:xfrm>
            <a:off x="56083" y="597455"/>
            <a:ext cx="12135917" cy="4770537"/>
          </a:xfrm>
          <a:prstGeom prst="rect">
            <a:avLst/>
          </a:prstGeom>
        </p:spPr>
        <p:txBody>
          <a:bodyPr wrap="square">
            <a:spAutoFit/>
          </a:bodyPr>
          <a:lstStyle/>
          <a:p>
            <a:endParaRPr lang="en-AU" sz="1000" dirty="0"/>
          </a:p>
          <a:p>
            <a:pPr marL="285750" indent="-285750">
              <a:buFont typeface="Arial" panose="020B0604020202020204" pitchFamily="34" charset="0"/>
              <a:buChar char="•"/>
            </a:pPr>
            <a:r>
              <a:rPr lang="en-AU" sz="2400" dirty="0"/>
              <a:t>If still tachypnoeic after Diazepam &amp; cooling give </a:t>
            </a:r>
          </a:p>
          <a:p>
            <a:r>
              <a:rPr lang="en-AU" sz="2400" dirty="0"/>
              <a:t>   sodium bicarbonate intravenous infusion 8.4% – 1ml/kg SC, dose will likely need </a:t>
            </a:r>
            <a:r>
              <a:rPr lang="en-AU" sz="2400"/>
              <a:t>to       	be </a:t>
            </a:r>
            <a:r>
              <a:rPr lang="en-AU" sz="2400" dirty="0"/>
              <a:t>repeated</a:t>
            </a:r>
          </a:p>
          <a:p>
            <a:pPr marL="285750" indent="-285750">
              <a:buFont typeface="Arial" panose="020B0604020202020204" pitchFamily="34" charset="0"/>
              <a:buChar char="•"/>
            </a:pPr>
            <a:r>
              <a:rPr lang="en-AU" sz="2400" dirty="0"/>
              <a:t>Analgesia – Tramadol 1mg/kg IM twice daily or Panadol 10mg/ kg twice daily</a:t>
            </a:r>
          </a:p>
          <a:p>
            <a:endParaRPr lang="en-AU" sz="1000" dirty="0"/>
          </a:p>
          <a:p>
            <a:pPr marL="285750" indent="-285750">
              <a:buFont typeface="Arial" panose="020B0604020202020204" pitchFamily="34" charset="0"/>
              <a:buChar char="•"/>
            </a:pPr>
            <a:r>
              <a:rPr lang="en-AU" sz="2400" dirty="0"/>
              <a:t>Vitamin E/Selenium – 1mg/ ml selenium &amp; 50mg/ ml Vit E (0.05ml/ kg IM) once daily for 3 days</a:t>
            </a:r>
          </a:p>
          <a:p>
            <a:endParaRPr lang="en-AU" sz="1000" dirty="0"/>
          </a:p>
          <a:p>
            <a:pPr marL="285750" indent="-285750">
              <a:buFont typeface="Arial" panose="020B0604020202020204" pitchFamily="34" charset="0"/>
              <a:buChar char="•"/>
            </a:pPr>
            <a:r>
              <a:rPr lang="en-AU" sz="2400" dirty="0"/>
              <a:t>Optional – Haloperidol decanoate 50mg/ml (6mg/ kg),   </a:t>
            </a:r>
          </a:p>
          <a:p>
            <a:r>
              <a:rPr lang="en-AU" sz="2400" dirty="0"/>
              <a:t>   Dexamethasone, Frusemide (Lasix) sometimes used</a:t>
            </a:r>
          </a:p>
          <a:p>
            <a:endParaRPr lang="en-AU" sz="1000" dirty="0"/>
          </a:p>
          <a:p>
            <a:pPr marL="285750" indent="-285750">
              <a:buFont typeface="Arial" panose="020B0604020202020204" pitchFamily="34" charset="0"/>
              <a:buChar char="•"/>
            </a:pPr>
            <a:r>
              <a:rPr lang="en-AU" sz="2400" dirty="0" err="1"/>
              <a:t>Dantrolene</a:t>
            </a:r>
            <a:r>
              <a:rPr lang="en-AU" sz="2400" dirty="0"/>
              <a:t> Sodium (1ml/ kg IV) is </a:t>
            </a:r>
          </a:p>
          <a:p>
            <a:r>
              <a:rPr lang="en-AU" sz="2400" dirty="0"/>
              <a:t>    mentioned in some texts as a skeletal </a:t>
            </a:r>
          </a:p>
          <a:p>
            <a:r>
              <a:rPr lang="en-AU" sz="2400" dirty="0"/>
              <a:t>    muscle relaxant but is expensive</a:t>
            </a:r>
          </a:p>
        </p:txBody>
      </p:sp>
      <p:pic>
        <p:nvPicPr>
          <p:cNvPr id="8" name="Content Placeholder 7" descr="A picture containing indoor, laying, bed, sitting&#10;&#10;Description automatically generated">
            <a:extLst>
              <a:ext uri="{FF2B5EF4-FFF2-40B4-BE49-F238E27FC236}">
                <a16:creationId xmlns:a16="http://schemas.microsoft.com/office/drawing/2014/main" id="{75863F8A-071B-4A37-A9B7-F806FA64FAD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905751" y="3752261"/>
            <a:ext cx="4286250" cy="3105739"/>
          </a:xfrm>
        </p:spPr>
      </p:pic>
      <p:sp>
        <p:nvSpPr>
          <p:cNvPr id="9" name="TextBox 8">
            <a:extLst>
              <a:ext uri="{FF2B5EF4-FFF2-40B4-BE49-F238E27FC236}">
                <a16:creationId xmlns:a16="http://schemas.microsoft.com/office/drawing/2014/main" id="{18DC545D-B80B-4691-AD25-FECEA386F8B0}"/>
              </a:ext>
            </a:extLst>
          </p:cNvPr>
          <p:cNvSpPr txBox="1"/>
          <p:nvPr/>
        </p:nvSpPr>
        <p:spPr>
          <a:xfrm>
            <a:off x="4648200" y="6260544"/>
            <a:ext cx="3067050" cy="461665"/>
          </a:xfrm>
          <a:prstGeom prst="rect">
            <a:avLst/>
          </a:prstGeom>
          <a:noFill/>
        </p:spPr>
        <p:txBody>
          <a:bodyPr wrap="square" rtlCol="0">
            <a:spAutoFit/>
          </a:bodyPr>
          <a:lstStyle/>
          <a:p>
            <a:r>
              <a:rPr lang="en-AU" sz="2400" dirty="0"/>
              <a:t>Macca, fence hanger</a:t>
            </a:r>
          </a:p>
        </p:txBody>
      </p:sp>
    </p:spTree>
    <p:extLst>
      <p:ext uri="{BB962C8B-B14F-4D97-AF65-F5344CB8AC3E}">
        <p14:creationId xmlns:p14="http://schemas.microsoft.com/office/powerpoint/2010/main" val="19132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85219" y="91596"/>
            <a:ext cx="4680917" cy="721300"/>
          </a:xfrm>
        </p:spPr>
        <p:txBody>
          <a:bodyPr>
            <a:normAutofit fontScale="90000"/>
          </a:bodyPr>
          <a:lstStyle/>
          <a:p>
            <a:r>
              <a:rPr lang="en-AU" sz="4800" dirty="0">
                <a:latin typeface="Century" panose="02040604050505020304" pitchFamily="18" charset="0"/>
              </a:rPr>
              <a:t>Stress </a:t>
            </a:r>
            <a:r>
              <a:rPr lang="en-AU" sz="4800" dirty="0">
                <a:solidFill>
                  <a:schemeClr val="accent1">
                    <a:lumMod val="50000"/>
                  </a:schemeClr>
                </a:solidFill>
                <a:latin typeface="Century" panose="02040604050505020304" pitchFamily="18" charset="0"/>
              </a:rPr>
              <a:t>Myopathy</a:t>
            </a:r>
            <a:endParaRPr lang="en-US" sz="4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4094197" y="1496711"/>
            <a:ext cx="4371939" cy="646331"/>
          </a:xfrm>
          <a:prstGeom prst="rect">
            <a:avLst/>
          </a:prstGeom>
          <a:noFill/>
          <a:ln>
            <a:solidFill>
              <a:schemeClr val="bg2"/>
            </a:solidFill>
          </a:ln>
        </p:spPr>
        <p:txBody>
          <a:bodyPr wrap="square" rtlCol="0">
            <a:spAutoFit/>
          </a:bodyPr>
          <a:lstStyle/>
          <a:p>
            <a:r>
              <a:rPr lang="en-AU" sz="3600" b="1" dirty="0">
                <a:latin typeface="Century" panose="02040604050505020304" pitchFamily="18" charset="0"/>
              </a:rPr>
              <a:t> </a:t>
            </a:r>
            <a:endParaRPr lang="en-AU" sz="3600" b="1" dirty="0">
              <a:solidFill>
                <a:schemeClr val="accent1">
                  <a:lumMod val="50000"/>
                </a:schemeClr>
              </a:solidFill>
              <a:latin typeface="Century" panose="02040604050505020304" pitchFamily="18" charset="0"/>
            </a:endParaRPr>
          </a:p>
        </p:txBody>
      </p:sp>
      <p:sp>
        <p:nvSpPr>
          <p:cNvPr id="5" name="TextBox 4"/>
          <p:cNvSpPr txBox="1"/>
          <p:nvPr/>
        </p:nvSpPr>
        <p:spPr>
          <a:xfrm>
            <a:off x="2076450" y="979925"/>
            <a:ext cx="10115550" cy="4708981"/>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Pathophysiology not well understood</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Major trigger – stress caused by fear or anxiety.</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Risk enhanced by physical exertion. </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Obvious causes – macropod caught in a fence or chased by a motor vehicle or dogs will definitely have stress myopathy. Severity and presentation varies.</a:t>
            </a:r>
          </a:p>
          <a:p>
            <a:endParaRPr lang="en-AU" sz="1000" b="1" dirty="0">
              <a:latin typeface="Arial" panose="020B0604020202020204" pitchFamily="34" charset="0"/>
              <a:cs typeface="Arial" panose="020B0604020202020204" pitchFamily="34" charset="0"/>
            </a:endParaRP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Some causes more subtle </a:t>
            </a:r>
            <a:r>
              <a:rPr lang="en-AU" sz="2400" b="1" dirty="0" err="1">
                <a:latin typeface="Arial" panose="020B0604020202020204" pitchFamily="34" charset="0"/>
                <a:cs typeface="Arial" panose="020B0604020202020204" pitchFamily="34" charset="0"/>
              </a:rPr>
              <a:t>eg</a:t>
            </a:r>
            <a:r>
              <a:rPr lang="en-AU" sz="2400" b="1" dirty="0">
                <a:latin typeface="Arial" panose="020B0604020202020204" pitchFamily="34" charset="0"/>
                <a:cs typeface="Arial" panose="020B0604020202020204" pitchFamily="34" charset="0"/>
              </a:rPr>
              <a:t> change in carer, relocation to release site or certain noises.</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Personality of the animal also plays a role in whether stress myopathy develops.</a:t>
            </a:r>
          </a:p>
        </p:txBody>
      </p:sp>
    </p:spTree>
    <p:extLst>
      <p:ext uri="{BB962C8B-B14F-4D97-AF65-F5344CB8AC3E}">
        <p14:creationId xmlns:p14="http://schemas.microsoft.com/office/powerpoint/2010/main" val="227790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7" name="TextBox 6"/>
          <p:cNvSpPr txBox="1"/>
          <p:nvPr/>
        </p:nvSpPr>
        <p:spPr>
          <a:xfrm>
            <a:off x="4406349" y="1146313"/>
            <a:ext cx="3982278"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Important concepts</a:t>
            </a:r>
          </a:p>
        </p:txBody>
      </p:sp>
      <p:sp>
        <p:nvSpPr>
          <p:cNvPr id="8" name="TextBox 7"/>
          <p:cNvSpPr txBox="1"/>
          <p:nvPr/>
        </p:nvSpPr>
        <p:spPr>
          <a:xfrm>
            <a:off x="2729948" y="1914939"/>
            <a:ext cx="9256643" cy="2831544"/>
          </a:xfrm>
          <a:prstGeom prst="rect">
            <a:avLst/>
          </a:prstGeom>
          <a:noFill/>
          <a:ln>
            <a:solidFill>
              <a:schemeClr val="bg2"/>
            </a:solidFill>
          </a:ln>
        </p:spPr>
        <p:txBody>
          <a:bodyPr wrap="square" rtlCol="0">
            <a:spAutoFit/>
          </a:bodyPr>
          <a:lstStyle/>
          <a:p>
            <a:r>
              <a:rPr lang="en-AU" sz="2800" dirty="0">
                <a:latin typeface="Arial" panose="020B0604020202020204" pitchFamily="34" charset="0"/>
                <a:cs typeface="Arial" panose="020B0604020202020204" pitchFamily="34" charset="0"/>
              </a:rPr>
              <a:t>Two concepts are important in understanding the development of stress myopathy:</a:t>
            </a:r>
          </a:p>
          <a:p>
            <a:endParaRPr lang="en-AU"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a:t>Sympathetic nervous system &amp; the hormones adrenalin and cortisol</a:t>
            </a:r>
          </a:p>
          <a:p>
            <a:endParaRPr lang="en-AU" sz="1000" dirty="0"/>
          </a:p>
          <a:p>
            <a:pPr marL="457200" indent="-457200">
              <a:buFont typeface="Arial" panose="020B0604020202020204" pitchFamily="34" charset="0"/>
              <a:buChar char="•"/>
            </a:pPr>
            <a:r>
              <a:rPr lang="en-AU" sz="2800" dirty="0"/>
              <a:t>Aerobic &amp; anaerobic metabolism</a:t>
            </a:r>
          </a:p>
        </p:txBody>
      </p:sp>
    </p:spTree>
    <p:extLst>
      <p:ext uri="{BB962C8B-B14F-4D97-AF65-F5344CB8AC3E}">
        <p14:creationId xmlns:p14="http://schemas.microsoft.com/office/powerpoint/2010/main" val="41637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pic>
        <p:nvPicPr>
          <p:cNvPr id="6" name="Picture 2" descr="http://marciebrockbookmarketingmaven.files.wordpress.com/2014/01/fight-vs-relax.jpg?w=500&amp;h=28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0635" y="1862723"/>
            <a:ext cx="6350000" cy="3594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23182" y="146039"/>
            <a:ext cx="3140765"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Fear factor</a:t>
            </a:r>
          </a:p>
        </p:txBody>
      </p:sp>
      <p:sp>
        <p:nvSpPr>
          <p:cNvPr id="8" name="TextBox 7"/>
          <p:cNvSpPr txBox="1"/>
          <p:nvPr/>
        </p:nvSpPr>
        <p:spPr>
          <a:xfrm>
            <a:off x="2343912" y="881270"/>
            <a:ext cx="8070574" cy="1200329"/>
          </a:xfrm>
          <a:prstGeom prst="rect">
            <a:avLst/>
          </a:prstGeom>
          <a:noFill/>
          <a:ln>
            <a:solidFill>
              <a:schemeClr val="bg2"/>
            </a:solidFill>
          </a:ln>
        </p:spPr>
        <p:txBody>
          <a:bodyPr wrap="square" rtlCol="0">
            <a:spAutoFit/>
          </a:bodyPr>
          <a:lstStyle/>
          <a:p>
            <a:r>
              <a:rPr lang="en-AU" sz="2400" b="1" dirty="0"/>
              <a:t>Fear &amp; anxiety trigger the sympathetic nervous system &amp; synthesis  &amp; release of hormones such as adrenalin and cortisol</a:t>
            </a:r>
          </a:p>
        </p:txBody>
      </p:sp>
      <p:sp>
        <p:nvSpPr>
          <p:cNvPr id="9" name="TextBox 8"/>
          <p:cNvSpPr txBox="1"/>
          <p:nvPr/>
        </p:nvSpPr>
        <p:spPr>
          <a:xfrm>
            <a:off x="2749826" y="5685182"/>
            <a:ext cx="3326295" cy="369332"/>
          </a:xfrm>
          <a:prstGeom prst="rect">
            <a:avLst/>
          </a:prstGeom>
          <a:noFill/>
          <a:ln>
            <a:solidFill>
              <a:schemeClr val="bg2"/>
            </a:solidFill>
          </a:ln>
        </p:spPr>
        <p:txBody>
          <a:bodyPr wrap="square" rtlCol="0">
            <a:spAutoFit/>
          </a:bodyPr>
          <a:lstStyle/>
          <a:p>
            <a:r>
              <a:rPr lang="en-AU" b="1" dirty="0">
                <a:latin typeface="Arial" panose="020B0604020202020204" pitchFamily="34" charset="0"/>
                <a:cs typeface="Arial" panose="020B0604020202020204" pitchFamily="34" charset="0"/>
              </a:rPr>
              <a:t>Sympathetic - fight or flight</a:t>
            </a:r>
          </a:p>
        </p:txBody>
      </p:sp>
      <p:sp>
        <p:nvSpPr>
          <p:cNvPr id="10" name="TextBox 9"/>
          <p:cNvSpPr txBox="1"/>
          <p:nvPr/>
        </p:nvSpPr>
        <p:spPr>
          <a:xfrm>
            <a:off x="6076120" y="5698434"/>
            <a:ext cx="4071179" cy="369332"/>
          </a:xfrm>
          <a:prstGeom prst="rect">
            <a:avLst/>
          </a:prstGeom>
          <a:noFill/>
          <a:ln>
            <a:solidFill>
              <a:schemeClr val="bg2"/>
            </a:solidFill>
          </a:ln>
        </p:spPr>
        <p:txBody>
          <a:bodyPr wrap="square" rtlCol="0">
            <a:spAutoFit/>
          </a:bodyPr>
          <a:lstStyle/>
          <a:p>
            <a:r>
              <a:rPr lang="en-AU" b="1" dirty="0">
                <a:latin typeface="Arial" panose="020B0604020202020204" pitchFamily="34" charset="0"/>
                <a:cs typeface="Arial" panose="020B0604020202020204" pitchFamily="34" charset="0"/>
              </a:rPr>
              <a:t>Parasympathetic – rest and digest</a:t>
            </a:r>
          </a:p>
        </p:txBody>
      </p:sp>
    </p:spTree>
    <p:extLst>
      <p:ext uri="{BB962C8B-B14F-4D97-AF65-F5344CB8AC3E}">
        <p14:creationId xmlns:p14="http://schemas.microsoft.com/office/powerpoint/2010/main" val="3046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A117-5EC4-4322-B6D2-62E70F9A2EAD}"/>
              </a:ext>
            </a:extLst>
          </p:cNvPr>
          <p:cNvSpPr>
            <a:spLocks noGrp="1"/>
          </p:cNvSpPr>
          <p:nvPr>
            <p:ph type="title"/>
          </p:nvPr>
        </p:nvSpPr>
        <p:spPr>
          <a:xfrm>
            <a:off x="677334" y="92738"/>
            <a:ext cx="8596668" cy="723900"/>
          </a:xfrm>
        </p:spPr>
        <p:txBody>
          <a:bodyPr/>
          <a:lstStyle/>
          <a:p>
            <a:r>
              <a:rPr lang="en-AU" dirty="0"/>
              <a:t>			Fight or Flight Response</a:t>
            </a:r>
            <a:endParaRPr lang="en-AU" sz="4000" b="1" dirty="0"/>
          </a:p>
        </p:txBody>
      </p:sp>
      <p:sp>
        <p:nvSpPr>
          <p:cNvPr id="4" name="TextBox 3">
            <a:extLst>
              <a:ext uri="{FF2B5EF4-FFF2-40B4-BE49-F238E27FC236}">
                <a16:creationId xmlns:a16="http://schemas.microsoft.com/office/drawing/2014/main" id="{0EEB1A32-EF60-4D8D-B82A-4A2CCEEDFDF3}"/>
              </a:ext>
            </a:extLst>
          </p:cNvPr>
          <p:cNvSpPr txBox="1"/>
          <p:nvPr/>
        </p:nvSpPr>
        <p:spPr>
          <a:xfrm>
            <a:off x="2917998" y="820132"/>
            <a:ext cx="4438650" cy="523220"/>
          </a:xfrm>
          <a:prstGeom prst="rect">
            <a:avLst/>
          </a:prstGeom>
          <a:noFill/>
        </p:spPr>
        <p:txBody>
          <a:bodyPr wrap="square" rtlCol="0">
            <a:spAutoFit/>
          </a:bodyPr>
          <a:lstStyle/>
          <a:p>
            <a:r>
              <a:rPr lang="en-AU" sz="2800" dirty="0"/>
              <a:t>Amygdala Emotion Centre</a:t>
            </a:r>
          </a:p>
        </p:txBody>
      </p:sp>
      <p:sp>
        <p:nvSpPr>
          <p:cNvPr id="5" name="TextBox 4">
            <a:extLst>
              <a:ext uri="{FF2B5EF4-FFF2-40B4-BE49-F238E27FC236}">
                <a16:creationId xmlns:a16="http://schemas.microsoft.com/office/drawing/2014/main" id="{21B358DF-D264-40EF-AC10-6C6C000A25EF}"/>
              </a:ext>
            </a:extLst>
          </p:cNvPr>
          <p:cNvSpPr txBox="1"/>
          <p:nvPr/>
        </p:nvSpPr>
        <p:spPr>
          <a:xfrm>
            <a:off x="1532378" y="1538364"/>
            <a:ext cx="7197535" cy="954107"/>
          </a:xfrm>
          <a:prstGeom prst="rect">
            <a:avLst/>
          </a:prstGeom>
          <a:noFill/>
        </p:spPr>
        <p:txBody>
          <a:bodyPr wrap="square" rtlCol="0">
            <a:spAutoFit/>
          </a:bodyPr>
          <a:lstStyle/>
          <a:p>
            <a:r>
              <a:rPr lang="en-AU" sz="2800" dirty="0"/>
              <a:t>			Hypothalamus Control Centre</a:t>
            </a:r>
          </a:p>
          <a:p>
            <a:endParaRPr lang="en-AU" sz="2800" dirty="0"/>
          </a:p>
        </p:txBody>
      </p:sp>
      <p:cxnSp>
        <p:nvCxnSpPr>
          <p:cNvPr id="11" name="Straight Connector 10">
            <a:extLst>
              <a:ext uri="{FF2B5EF4-FFF2-40B4-BE49-F238E27FC236}">
                <a16:creationId xmlns:a16="http://schemas.microsoft.com/office/drawing/2014/main" id="{8776CADC-44EC-4E7A-83BC-C668E366DCB2}"/>
              </a:ext>
            </a:extLst>
          </p:cNvPr>
          <p:cNvCxnSpPr>
            <a:cxnSpLocks/>
          </p:cNvCxnSpPr>
          <p:nvPr/>
        </p:nvCxnSpPr>
        <p:spPr>
          <a:xfrm>
            <a:off x="5131146" y="1343352"/>
            <a:ext cx="0" cy="256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CF794E-9080-4E7A-AA6B-C19256DC1C47}"/>
              </a:ext>
            </a:extLst>
          </p:cNvPr>
          <p:cNvCxnSpPr>
            <a:cxnSpLocks/>
          </p:cNvCxnSpPr>
          <p:nvPr/>
        </p:nvCxnSpPr>
        <p:spPr>
          <a:xfrm flipH="1">
            <a:off x="2959446" y="1982824"/>
            <a:ext cx="3347" cy="509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84E996-69D5-48EA-94BB-1FC788C76236}"/>
              </a:ext>
            </a:extLst>
          </p:cNvPr>
          <p:cNvCxnSpPr>
            <a:cxnSpLocks/>
          </p:cNvCxnSpPr>
          <p:nvPr/>
        </p:nvCxnSpPr>
        <p:spPr>
          <a:xfrm>
            <a:off x="7581902" y="2015417"/>
            <a:ext cx="0" cy="380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D35069-84E0-40D6-B84B-A5CD661A8546}"/>
              </a:ext>
            </a:extLst>
          </p:cNvPr>
          <p:cNvSpPr txBox="1"/>
          <p:nvPr/>
        </p:nvSpPr>
        <p:spPr>
          <a:xfrm>
            <a:off x="7715083" y="2015417"/>
            <a:ext cx="914400" cy="523220"/>
          </a:xfrm>
          <a:prstGeom prst="rect">
            <a:avLst/>
          </a:prstGeom>
          <a:noFill/>
        </p:spPr>
        <p:txBody>
          <a:bodyPr wrap="square" rtlCol="0">
            <a:spAutoFit/>
          </a:bodyPr>
          <a:lstStyle/>
          <a:p>
            <a:r>
              <a:rPr lang="en-AU" sz="2800" dirty="0"/>
              <a:t>CRF</a:t>
            </a:r>
          </a:p>
        </p:txBody>
      </p:sp>
      <p:sp>
        <p:nvSpPr>
          <p:cNvPr id="17" name="TextBox 16">
            <a:extLst>
              <a:ext uri="{FF2B5EF4-FFF2-40B4-BE49-F238E27FC236}">
                <a16:creationId xmlns:a16="http://schemas.microsoft.com/office/drawing/2014/main" id="{F9E3834B-4A8D-4C65-998B-B0FB368E245A}"/>
              </a:ext>
            </a:extLst>
          </p:cNvPr>
          <p:cNvSpPr txBox="1"/>
          <p:nvPr/>
        </p:nvSpPr>
        <p:spPr>
          <a:xfrm>
            <a:off x="1220896" y="2487608"/>
            <a:ext cx="3067033" cy="954107"/>
          </a:xfrm>
          <a:prstGeom prst="rect">
            <a:avLst/>
          </a:prstGeom>
          <a:noFill/>
        </p:spPr>
        <p:txBody>
          <a:bodyPr wrap="square" rtlCol="0">
            <a:spAutoFit/>
          </a:bodyPr>
          <a:lstStyle/>
          <a:p>
            <a:r>
              <a:rPr lang="en-AU" sz="2800" dirty="0"/>
              <a:t>Sympathetic nervous system</a:t>
            </a:r>
          </a:p>
        </p:txBody>
      </p:sp>
      <p:cxnSp>
        <p:nvCxnSpPr>
          <p:cNvPr id="18" name="Straight Connector 17">
            <a:extLst>
              <a:ext uri="{FF2B5EF4-FFF2-40B4-BE49-F238E27FC236}">
                <a16:creationId xmlns:a16="http://schemas.microsoft.com/office/drawing/2014/main" id="{AF8BC97A-30E0-4193-9E43-5160F1FD8368}"/>
              </a:ext>
            </a:extLst>
          </p:cNvPr>
          <p:cNvCxnSpPr/>
          <p:nvPr/>
        </p:nvCxnSpPr>
        <p:spPr>
          <a:xfrm>
            <a:off x="7524752" y="2964661"/>
            <a:ext cx="0" cy="781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6935F2-D420-4FFD-BC71-E7763E8FD462}"/>
              </a:ext>
            </a:extLst>
          </p:cNvPr>
          <p:cNvSpPr txBox="1"/>
          <p:nvPr/>
        </p:nvSpPr>
        <p:spPr>
          <a:xfrm rot="10800000" flipV="1">
            <a:off x="6331543" y="2478344"/>
            <a:ext cx="2647949" cy="523220"/>
          </a:xfrm>
          <a:prstGeom prst="rect">
            <a:avLst/>
          </a:prstGeom>
          <a:noFill/>
        </p:spPr>
        <p:txBody>
          <a:bodyPr wrap="square" rtlCol="0">
            <a:spAutoFit/>
          </a:bodyPr>
          <a:lstStyle/>
          <a:p>
            <a:r>
              <a:rPr lang="en-AU" sz="2800" dirty="0"/>
              <a:t>Pituitary Gland</a:t>
            </a:r>
          </a:p>
        </p:txBody>
      </p:sp>
      <p:sp>
        <p:nvSpPr>
          <p:cNvPr id="20" name="TextBox 19">
            <a:extLst>
              <a:ext uri="{FF2B5EF4-FFF2-40B4-BE49-F238E27FC236}">
                <a16:creationId xmlns:a16="http://schemas.microsoft.com/office/drawing/2014/main" id="{0E5D2BE8-F76F-4D35-A8E8-DA03188AD451}"/>
              </a:ext>
            </a:extLst>
          </p:cNvPr>
          <p:cNvSpPr txBox="1"/>
          <p:nvPr/>
        </p:nvSpPr>
        <p:spPr>
          <a:xfrm>
            <a:off x="6257927" y="3727846"/>
            <a:ext cx="2647949" cy="523220"/>
          </a:xfrm>
          <a:prstGeom prst="rect">
            <a:avLst/>
          </a:prstGeom>
          <a:noFill/>
        </p:spPr>
        <p:txBody>
          <a:bodyPr wrap="square" rtlCol="0">
            <a:spAutoFit/>
          </a:bodyPr>
          <a:lstStyle/>
          <a:p>
            <a:r>
              <a:rPr lang="en-AU" sz="2800" dirty="0"/>
              <a:t>Adrenal cortex</a:t>
            </a:r>
          </a:p>
        </p:txBody>
      </p:sp>
      <p:sp>
        <p:nvSpPr>
          <p:cNvPr id="21" name="TextBox 20">
            <a:extLst>
              <a:ext uri="{FF2B5EF4-FFF2-40B4-BE49-F238E27FC236}">
                <a16:creationId xmlns:a16="http://schemas.microsoft.com/office/drawing/2014/main" id="{FC76A753-C954-44AD-B6A9-217A04991DAF}"/>
              </a:ext>
            </a:extLst>
          </p:cNvPr>
          <p:cNvSpPr txBox="1"/>
          <p:nvPr/>
        </p:nvSpPr>
        <p:spPr>
          <a:xfrm>
            <a:off x="7846095" y="3067386"/>
            <a:ext cx="1566775" cy="523220"/>
          </a:xfrm>
          <a:prstGeom prst="rect">
            <a:avLst/>
          </a:prstGeom>
          <a:noFill/>
        </p:spPr>
        <p:txBody>
          <a:bodyPr wrap="square" rtlCol="0">
            <a:spAutoFit/>
          </a:bodyPr>
          <a:lstStyle/>
          <a:p>
            <a:r>
              <a:rPr lang="en-AU" sz="2800" dirty="0"/>
              <a:t>ACTH</a:t>
            </a:r>
          </a:p>
        </p:txBody>
      </p:sp>
      <p:cxnSp>
        <p:nvCxnSpPr>
          <p:cNvPr id="22" name="Straight Connector 21">
            <a:extLst>
              <a:ext uri="{FF2B5EF4-FFF2-40B4-BE49-F238E27FC236}">
                <a16:creationId xmlns:a16="http://schemas.microsoft.com/office/drawing/2014/main" id="{F5B70535-A421-4C0B-BEEB-AEE0643285DC}"/>
              </a:ext>
            </a:extLst>
          </p:cNvPr>
          <p:cNvCxnSpPr>
            <a:cxnSpLocks/>
          </p:cNvCxnSpPr>
          <p:nvPr/>
        </p:nvCxnSpPr>
        <p:spPr>
          <a:xfrm>
            <a:off x="2959446" y="3453160"/>
            <a:ext cx="0" cy="4623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A8C47D-AD88-47C8-8758-ED25BCD99407}"/>
              </a:ext>
            </a:extLst>
          </p:cNvPr>
          <p:cNvCxnSpPr>
            <a:cxnSpLocks/>
          </p:cNvCxnSpPr>
          <p:nvPr/>
        </p:nvCxnSpPr>
        <p:spPr>
          <a:xfrm>
            <a:off x="1226196" y="3378691"/>
            <a:ext cx="0" cy="2659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6A73D10-CA0D-4D44-B267-3449004059C4}"/>
              </a:ext>
            </a:extLst>
          </p:cNvPr>
          <p:cNvSpPr txBox="1"/>
          <p:nvPr/>
        </p:nvSpPr>
        <p:spPr>
          <a:xfrm>
            <a:off x="1680139" y="3845668"/>
            <a:ext cx="3067021" cy="523220"/>
          </a:xfrm>
          <a:prstGeom prst="rect">
            <a:avLst/>
          </a:prstGeom>
          <a:noFill/>
        </p:spPr>
        <p:txBody>
          <a:bodyPr wrap="square" rtlCol="0">
            <a:spAutoFit/>
          </a:bodyPr>
          <a:lstStyle/>
          <a:p>
            <a:r>
              <a:rPr lang="en-AU" sz="2800" dirty="0"/>
              <a:t>Adrenal medulla</a:t>
            </a:r>
          </a:p>
        </p:txBody>
      </p:sp>
      <p:cxnSp>
        <p:nvCxnSpPr>
          <p:cNvPr id="26" name="Straight Connector 25">
            <a:extLst>
              <a:ext uri="{FF2B5EF4-FFF2-40B4-BE49-F238E27FC236}">
                <a16:creationId xmlns:a16="http://schemas.microsoft.com/office/drawing/2014/main" id="{8BE67E2E-C4E4-4362-8EE6-B0008F5793EA}"/>
              </a:ext>
            </a:extLst>
          </p:cNvPr>
          <p:cNvCxnSpPr>
            <a:cxnSpLocks/>
          </p:cNvCxnSpPr>
          <p:nvPr/>
        </p:nvCxnSpPr>
        <p:spPr>
          <a:xfrm flipH="1">
            <a:off x="6520182" y="4277382"/>
            <a:ext cx="1084118" cy="1042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958D7E-A4C4-4D35-A73F-322C578AE4FB}"/>
              </a:ext>
            </a:extLst>
          </p:cNvPr>
          <p:cNvCxnSpPr>
            <a:cxnSpLocks/>
          </p:cNvCxnSpPr>
          <p:nvPr/>
        </p:nvCxnSpPr>
        <p:spPr>
          <a:xfrm>
            <a:off x="2999219" y="4454258"/>
            <a:ext cx="1015979" cy="865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22E4D44-4EAE-4B4D-9A6B-A06B88E8E63F}"/>
              </a:ext>
            </a:extLst>
          </p:cNvPr>
          <p:cNvSpPr txBox="1"/>
          <p:nvPr/>
        </p:nvSpPr>
        <p:spPr>
          <a:xfrm>
            <a:off x="7129311" y="4625337"/>
            <a:ext cx="1757348" cy="523220"/>
          </a:xfrm>
          <a:prstGeom prst="rect">
            <a:avLst/>
          </a:prstGeom>
          <a:noFill/>
        </p:spPr>
        <p:txBody>
          <a:bodyPr wrap="square" rtlCol="0">
            <a:spAutoFit/>
          </a:bodyPr>
          <a:lstStyle/>
          <a:p>
            <a:r>
              <a:rPr lang="en-AU" sz="2800" dirty="0"/>
              <a:t>Cortisol</a:t>
            </a:r>
          </a:p>
        </p:txBody>
      </p:sp>
      <p:sp>
        <p:nvSpPr>
          <p:cNvPr id="37" name="TextBox 36">
            <a:extLst>
              <a:ext uri="{FF2B5EF4-FFF2-40B4-BE49-F238E27FC236}">
                <a16:creationId xmlns:a16="http://schemas.microsoft.com/office/drawing/2014/main" id="{AE0E72D1-13C6-4D2C-85FC-23048B63AB43}"/>
              </a:ext>
            </a:extLst>
          </p:cNvPr>
          <p:cNvSpPr txBox="1"/>
          <p:nvPr/>
        </p:nvSpPr>
        <p:spPr>
          <a:xfrm>
            <a:off x="1469431" y="4590128"/>
            <a:ext cx="1744218" cy="523220"/>
          </a:xfrm>
          <a:prstGeom prst="rect">
            <a:avLst/>
          </a:prstGeom>
          <a:noFill/>
        </p:spPr>
        <p:txBody>
          <a:bodyPr wrap="square" rtlCol="0">
            <a:spAutoFit/>
          </a:bodyPr>
          <a:lstStyle/>
          <a:p>
            <a:r>
              <a:rPr lang="en-AU" sz="2800" dirty="0"/>
              <a:t>Adrenalin</a:t>
            </a:r>
          </a:p>
        </p:txBody>
      </p:sp>
      <p:sp>
        <p:nvSpPr>
          <p:cNvPr id="40" name="TextBox 39">
            <a:extLst>
              <a:ext uri="{FF2B5EF4-FFF2-40B4-BE49-F238E27FC236}">
                <a16:creationId xmlns:a16="http://schemas.microsoft.com/office/drawing/2014/main" id="{03AD55AC-912B-4C50-9BAB-79A582F02AA5}"/>
              </a:ext>
            </a:extLst>
          </p:cNvPr>
          <p:cNvSpPr txBox="1"/>
          <p:nvPr/>
        </p:nvSpPr>
        <p:spPr>
          <a:xfrm>
            <a:off x="4091305" y="5157427"/>
            <a:ext cx="2428877" cy="523220"/>
          </a:xfrm>
          <a:prstGeom prst="rect">
            <a:avLst/>
          </a:prstGeom>
          <a:noFill/>
        </p:spPr>
        <p:txBody>
          <a:bodyPr wrap="square" rtlCol="0">
            <a:spAutoFit/>
          </a:bodyPr>
          <a:lstStyle/>
          <a:p>
            <a:r>
              <a:rPr lang="en-AU" sz="2800" dirty="0"/>
              <a:t>Bloodstream</a:t>
            </a:r>
          </a:p>
        </p:txBody>
      </p:sp>
      <p:cxnSp>
        <p:nvCxnSpPr>
          <p:cNvPr id="41" name="Straight Connector 40">
            <a:extLst>
              <a:ext uri="{FF2B5EF4-FFF2-40B4-BE49-F238E27FC236}">
                <a16:creationId xmlns:a16="http://schemas.microsoft.com/office/drawing/2014/main" id="{33229572-AA5A-436C-AB18-02138B6BF775}"/>
              </a:ext>
            </a:extLst>
          </p:cNvPr>
          <p:cNvCxnSpPr>
            <a:cxnSpLocks/>
          </p:cNvCxnSpPr>
          <p:nvPr/>
        </p:nvCxnSpPr>
        <p:spPr>
          <a:xfrm>
            <a:off x="5180034" y="5585544"/>
            <a:ext cx="0" cy="4523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153ACB-2FA2-458F-ABE9-40EE4EA7340A}"/>
              </a:ext>
            </a:extLst>
          </p:cNvPr>
          <p:cNvSpPr txBox="1"/>
          <p:nvPr/>
        </p:nvSpPr>
        <p:spPr>
          <a:xfrm>
            <a:off x="1066804" y="5903893"/>
            <a:ext cx="9163041" cy="954107"/>
          </a:xfrm>
          <a:prstGeom prst="rect">
            <a:avLst/>
          </a:prstGeom>
          <a:noFill/>
        </p:spPr>
        <p:txBody>
          <a:bodyPr wrap="square" rtlCol="0">
            <a:spAutoFit/>
          </a:bodyPr>
          <a:lstStyle/>
          <a:p>
            <a:r>
              <a:rPr lang="en-AU" sz="2800" dirty="0"/>
              <a:t>Neural activity combines with hormones in the blood to constitute the fight or flight response</a:t>
            </a:r>
          </a:p>
        </p:txBody>
      </p:sp>
    </p:spTree>
    <p:extLst>
      <p:ext uri="{BB962C8B-B14F-4D97-AF65-F5344CB8AC3E}">
        <p14:creationId xmlns:p14="http://schemas.microsoft.com/office/powerpoint/2010/main" val="62351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3087757" y="344557"/>
            <a:ext cx="799106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Sympathetic nervous system: Effects</a:t>
            </a:r>
          </a:p>
        </p:txBody>
      </p:sp>
      <p:sp>
        <p:nvSpPr>
          <p:cNvPr id="4" name="TextBox 3"/>
          <p:cNvSpPr txBox="1"/>
          <p:nvPr/>
        </p:nvSpPr>
        <p:spPr>
          <a:xfrm>
            <a:off x="2343912" y="986766"/>
            <a:ext cx="9848087" cy="5016758"/>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dirty="0"/>
              <a:t>Stimulates release of adrenalin</a:t>
            </a:r>
          </a:p>
          <a:p>
            <a:endParaRPr lang="en-AU" sz="1000" dirty="0"/>
          </a:p>
          <a:p>
            <a:pPr marL="285750" indent="-285750">
              <a:buFont typeface="Arial" panose="020B0604020202020204" pitchFamily="34" charset="0"/>
              <a:buChar char="•"/>
            </a:pPr>
            <a:r>
              <a:rPr lang="en-AU" sz="2400" dirty="0"/>
              <a:t>Stimulates glucose release from liver</a:t>
            </a:r>
          </a:p>
          <a:p>
            <a:endParaRPr lang="en-AU" sz="1000" dirty="0"/>
          </a:p>
          <a:p>
            <a:pPr marL="285750" indent="-285750">
              <a:buFont typeface="Arial" panose="020B0604020202020204" pitchFamily="34" charset="0"/>
              <a:buChar char="•"/>
            </a:pPr>
            <a:r>
              <a:rPr lang="en-AU" sz="2400" dirty="0"/>
              <a:t>Diverts blood away from GIT, kidneys and skin</a:t>
            </a:r>
          </a:p>
          <a:p>
            <a:endParaRPr lang="en-AU" sz="1000" dirty="0"/>
          </a:p>
          <a:p>
            <a:pPr marL="285750" indent="-285750">
              <a:buFont typeface="Arial" panose="020B0604020202020204" pitchFamily="34" charset="0"/>
              <a:buChar char="•"/>
            </a:pPr>
            <a:r>
              <a:rPr lang="en-AU" sz="2400" dirty="0"/>
              <a:t>Enhances blood flow to skeletal muscles (1200%) &amp; lungs</a:t>
            </a:r>
          </a:p>
          <a:p>
            <a:endParaRPr lang="en-AU" sz="1000" dirty="0"/>
          </a:p>
          <a:p>
            <a:pPr marL="285750" indent="-285750">
              <a:buFont typeface="Arial" panose="020B0604020202020204" pitchFamily="34" charset="0"/>
              <a:buChar char="•"/>
            </a:pPr>
            <a:r>
              <a:rPr lang="en-AU" sz="2400" dirty="0"/>
              <a:t>Dilates bronchioles (airways) of lungs allowing better oxygen exchange</a:t>
            </a:r>
          </a:p>
          <a:p>
            <a:endParaRPr lang="en-AU" sz="1000" dirty="0"/>
          </a:p>
          <a:p>
            <a:pPr marL="285750" indent="-285750">
              <a:buFont typeface="Arial" panose="020B0604020202020204" pitchFamily="34" charset="0"/>
              <a:buChar char="•"/>
            </a:pPr>
            <a:r>
              <a:rPr lang="en-AU" sz="2400" dirty="0"/>
              <a:t>Increases heart rate and contractility of heart cells</a:t>
            </a:r>
          </a:p>
          <a:p>
            <a:endParaRPr lang="en-AU" sz="1000" dirty="0"/>
          </a:p>
          <a:p>
            <a:pPr marL="285750" indent="-285750">
              <a:buFont typeface="Arial" panose="020B0604020202020204" pitchFamily="34" charset="0"/>
              <a:buChar char="•"/>
            </a:pPr>
            <a:r>
              <a:rPr lang="en-AU" sz="2400" dirty="0"/>
              <a:t>Dilates cardiac blood vessels</a:t>
            </a:r>
          </a:p>
          <a:p>
            <a:endParaRPr lang="en-AU" sz="1000" dirty="0"/>
          </a:p>
          <a:p>
            <a:pPr marL="285750" indent="-285750">
              <a:buFont typeface="Arial" panose="020B0604020202020204" pitchFamily="34" charset="0"/>
              <a:buChar char="•"/>
            </a:pPr>
            <a:r>
              <a:rPr lang="en-AU" sz="2400" dirty="0"/>
              <a:t>Dilates pupils</a:t>
            </a:r>
          </a:p>
          <a:p>
            <a:r>
              <a:rPr lang="en-AU" sz="1000" dirty="0"/>
              <a:t> </a:t>
            </a:r>
          </a:p>
          <a:p>
            <a:pPr marL="285750" indent="-285750">
              <a:buFont typeface="Arial" panose="020B0604020202020204" pitchFamily="34" charset="0"/>
              <a:buChar char="•"/>
            </a:pPr>
            <a:r>
              <a:rPr lang="en-AU" sz="2400" dirty="0"/>
              <a:t> Posturing in macropods</a:t>
            </a:r>
          </a:p>
        </p:txBody>
      </p:sp>
    </p:spTree>
    <p:extLst>
      <p:ext uri="{BB962C8B-B14F-4D97-AF65-F5344CB8AC3E}">
        <p14:creationId xmlns:p14="http://schemas.microsoft.com/office/powerpoint/2010/main" val="33603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5" name="TextBox 4"/>
          <p:cNvSpPr txBox="1"/>
          <p:nvPr/>
        </p:nvSpPr>
        <p:spPr>
          <a:xfrm>
            <a:off x="4472609" y="755374"/>
            <a:ext cx="4141304"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The Adrenalin Rush</a:t>
            </a:r>
          </a:p>
        </p:txBody>
      </p:sp>
      <p:sp>
        <p:nvSpPr>
          <p:cNvPr id="6" name="TextBox 5"/>
          <p:cNvSpPr txBox="1"/>
          <p:nvPr/>
        </p:nvSpPr>
        <p:spPr>
          <a:xfrm>
            <a:off x="2517913" y="1484243"/>
            <a:ext cx="9197009" cy="2708434"/>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Adrenalin contributes to the fight or flight response by:</a:t>
            </a:r>
          </a:p>
          <a:p>
            <a:endParaRPr lang="en-AU"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blood flow to the muscles</a:t>
            </a:r>
          </a:p>
          <a:p>
            <a:endParaRPr lang="en-AU"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output of the heart</a:t>
            </a:r>
          </a:p>
          <a:p>
            <a:r>
              <a:rPr lang="en-AU" sz="1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pupil dilation  </a:t>
            </a:r>
          </a:p>
          <a:p>
            <a:endParaRPr lang="en-AU"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blood glucose</a:t>
            </a:r>
          </a:p>
          <a:p>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9C9C-0CA4-4DDA-89BB-4A8CB7471595}"/>
              </a:ext>
            </a:extLst>
          </p:cNvPr>
          <p:cNvSpPr>
            <a:spLocks noGrp="1"/>
          </p:cNvSpPr>
          <p:nvPr>
            <p:ph type="title"/>
          </p:nvPr>
        </p:nvSpPr>
        <p:spPr>
          <a:xfrm>
            <a:off x="677334" y="209550"/>
            <a:ext cx="8596668" cy="1320800"/>
          </a:xfrm>
        </p:spPr>
        <p:txBody>
          <a:bodyPr>
            <a:normAutofit/>
          </a:bodyPr>
          <a:lstStyle/>
          <a:p>
            <a:r>
              <a:rPr lang="en-AU" sz="4000" b="1" dirty="0"/>
              <a:t>			Cortisol Contribution</a:t>
            </a:r>
          </a:p>
        </p:txBody>
      </p:sp>
      <p:sp>
        <p:nvSpPr>
          <p:cNvPr id="3" name="Content Placeholder 2">
            <a:extLst>
              <a:ext uri="{FF2B5EF4-FFF2-40B4-BE49-F238E27FC236}">
                <a16:creationId xmlns:a16="http://schemas.microsoft.com/office/drawing/2014/main" id="{4B33DCB7-C2F3-4B6D-B8C9-8A8FDD8CA0FB}"/>
              </a:ext>
            </a:extLst>
          </p:cNvPr>
          <p:cNvSpPr>
            <a:spLocks noGrp="1"/>
          </p:cNvSpPr>
          <p:nvPr>
            <p:ph idx="1"/>
          </p:nvPr>
        </p:nvSpPr>
        <p:spPr>
          <a:xfrm>
            <a:off x="0" y="1022350"/>
            <a:ext cx="11944350" cy="5626100"/>
          </a:xfrm>
        </p:spPr>
        <p:txBody>
          <a:bodyPr>
            <a:normAutofit fontScale="92500" lnSpcReduction="10000"/>
          </a:bodyPr>
          <a:lstStyle/>
          <a:p>
            <a:pPr marL="0" indent="0">
              <a:buNone/>
            </a:pPr>
            <a:endParaRPr lang="en-AU" dirty="0"/>
          </a:p>
          <a:p>
            <a:pPr>
              <a:buFont typeface="Wingdings" panose="05000000000000000000" pitchFamily="2" charset="2"/>
              <a:buChar char="§"/>
            </a:pPr>
            <a:r>
              <a:rPr lang="en-AU" dirty="0"/>
              <a:t> </a:t>
            </a:r>
            <a:r>
              <a:rPr lang="en-AU" sz="3200" dirty="0"/>
              <a:t>Increasing blood pressure</a:t>
            </a:r>
          </a:p>
          <a:p>
            <a:pPr>
              <a:buFont typeface="Arial" panose="020B0604020202020204" pitchFamily="34" charset="0"/>
              <a:buChar char="•"/>
            </a:pPr>
            <a:r>
              <a:rPr lang="en-AU" sz="3200" dirty="0"/>
              <a:t>	Increasing</a:t>
            </a:r>
            <a:r>
              <a:rPr lang="en-AU" dirty="0"/>
              <a:t> </a:t>
            </a:r>
            <a:r>
              <a:rPr lang="en-AU" sz="3200" dirty="0"/>
              <a:t>blood glucose</a:t>
            </a:r>
          </a:p>
          <a:p>
            <a:pPr>
              <a:buFont typeface="Arial" panose="020B0604020202020204" pitchFamily="34" charset="0"/>
              <a:buChar char="•"/>
            </a:pPr>
            <a:r>
              <a:rPr lang="en-AU" sz="3200" dirty="0"/>
              <a:t> Heightened attention</a:t>
            </a:r>
          </a:p>
          <a:p>
            <a:pPr>
              <a:buFont typeface="Arial" panose="020B0604020202020204" pitchFamily="34" charset="0"/>
              <a:buChar char="•"/>
            </a:pPr>
            <a:r>
              <a:rPr lang="en-AU" sz="3200" dirty="0"/>
              <a:t>	Decreasing sensitivity to pain</a:t>
            </a:r>
          </a:p>
          <a:p>
            <a:pPr>
              <a:buFont typeface="Arial" panose="020B0604020202020204" pitchFamily="34" charset="0"/>
              <a:buChar char="•"/>
            </a:pPr>
            <a:endParaRPr lang="en-AU" sz="3200" dirty="0"/>
          </a:p>
          <a:p>
            <a:pPr>
              <a:buFont typeface="Arial" panose="020B0604020202020204" pitchFamily="34" charset="0"/>
              <a:buChar char="•"/>
            </a:pPr>
            <a:r>
              <a:rPr lang="en-AU" sz="3200" dirty="0"/>
              <a:t> As an analogy with respect to the fight or flight response adrenalin puts the foot on the accelerator.  As the initial adrenalin surge subsides, cortisol keeps the accelerator on. When the threat passes, the parasympathetic nervous system acts like a brake and dampens the stress response.</a:t>
            </a:r>
          </a:p>
        </p:txBody>
      </p:sp>
    </p:spTree>
    <p:extLst>
      <p:ext uri="{BB962C8B-B14F-4D97-AF65-F5344CB8AC3E}">
        <p14:creationId xmlns:p14="http://schemas.microsoft.com/office/powerpoint/2010/main" val="4361905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1624</Words>
  <Application>Microsoft Office PowerPoint</Application>
  <PresentationFormat>Widescreen</PresentationFormat>
  <Paragraphs>337</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vt:lpstr>
      <vt:lpstr>Trebuchet MS</vt:lpstr>
      <vt:lpstr>Wingdings</vt:lpstr>
      <vt:lpstr>Wingdings 3</vt:lpstr>
      <vt:lpstr>Facet</vt:lpstr>
      <vt:lpstr>Stress Myopathy</vt:lpstr>
      <vt:lpstr>    Rosemary &amp; Rudi</vt:lpstr>
      <vt:lpstr>Stress Myopathy</vt:lpstr>
      <vt:lpstr>PowerPoint Presentation</vt:lpstr>
      <vt:lpstr>PowerPoint Presentation</vt:lpstr>
      <vt:lpstr>   Fight or Flight Response</vt:lpstr>
      <vt:lpstr>PowerPoint Presentation</vt:lpstr>
      <vt:lpstr>PowerPoint Presentation</vt:lpstr>
      <vt:lpstr>   Cortisol Contribution</vt:lpstr>
      <vt:lpstr>PowerPoint Presentation</vt:lpstr>
      <vt:lpstr>Cortisol case studies</vt:lpstr>
      <vt:lpstr>PowerPoint Presentation</vt:lpstr>
      <vt:lpstr>PowerPoint Presentation</vt:lpstr>
      <vt:lpstr>PowerPoint Presentation</vt:lpstr>
      <vt:lpstr>  Stress Myopathy Syndromes#1*</vt:lpstr>
      <vt:lpstr>Stress Myopathy Syndromes#2*</vt:lpstr>
      <vt:lpstr>Stress Myopathy Syndromes#3*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stress myopathy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Myopathy</dc:title>
  <dc:creator>steve garlick</dc:creator>
  <cp:lastModifiedBy>Rosemary Austen</cp:lastModifiedBy>
  <cp:revision>70</cp:revision>
  <dcterms:created xsi:type="dcterms:W3CDTF">2019-10-17T02:54:43Z</dcterms:created>
  <dcterms:modified xsi:type="dcterms:W3CDTF">2020-07-20T02:53:38Z</dcterms:modified>
</cp:coreProperties>
</file>