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7" r:id="rId1"/>
    <p:sldMasterId id="2147483834" r:id="rId2"/>
  </p:sldMasterIdLst>
  <p:notesMasterIdLst>
    <p:notesMasterId r:id="rId41"/>
  </p:notesMasterIdLst>
  <p:sldIdLst>
    <p:sldId id="256" r:id="rId3"/>
    <p:sldId id="366" r:id="rId4"/>
    <p:sldId id="358" r:id="rId5"/>
    <p:sldId id="257" r:id="rId6"/>
    <p:sldId id="261" r:id="rId7"/>
    <p:sldId id="381" r:id="rId8"/>
    <p:sldId id="308" r:id="rId9"/>
    <p:sldId id="367" r:id="rId10"/>
    <p:sldId id="296" r:id="rId11"/>
    <p:sldId id="309" r:id="rId12"/>
    <p:sldId id="394" r:id="rId13"/>
    <p:sldId id="295" r:id="rId14"/>
    <p:sldId id="379" r:id="rId15"/>
    <p:sldId id="392" r:id="rId16"/>
    <p:sldId id="368" r:id="rId17"/>
    <p:sldId id="370" r:id="rId18"/>
    <p:sldId id="388" r:id="rId19"/>
    <p:sldId id="383" r:id="rId20"/>
    <p:sldId id="372" r:id="rId21"/>
    <p:sldId id="390" r:id="rId22"/>
    <p:sldId id="384" r:id="rId23"/>
    <p:sldId id="371" r:id="rId24"/>
    <p:sldId id="365" r:id="rId25"/>
    <p:sldId id="389" r:id="rId26"/>
    <p:sldId id="375" r:id="rId27"/>
    <p:sldId id="385" r:id="rId28"/>
    <p:sldId id="378" r:id="rId29"/>
    <p:sldId id="376" r:id="rId30"/>
    <p:sldId id="377" r:id="rId31"/>
    <p:sldId id="393" r:id="rId32"/>
    <p:sldId id="359" r:id="rId33"/>
    <p:sldId id="395" r:id="rId34"/>
    <p:sldId id="361" r:id="rId35"/>
    <p:sldId id="360" r:id="rId36"/>
    <p:sldId id="362" r:id="rId37"/>
    <p:sldId id="386" r:id="rId38"/>
    <p:sldId id="387" r:id="rId39"/>
    <p:sldId id="374" r:id="rId40"/>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764" autoAdjust="0"/>
    <p:restoredTop sz="94660"/>
  </p:normalViewPr>
  <p:slideViewPr>
    <p:cSldViewPr snapToGrid="0">
      <p:cViewPr varScale="1">
        <p:scale>
          <a:sx n="89" d="100"/>
          <a:sy n="89" d="100"/>
        </p:scale>
        <p:origin x="80" y="3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D7FE81A0-AD16-4132-B3DE-D9478C55AD0E}" type="datetimeFigureOut">
              <a:rPr lang="en-AU" smtClean="0"/>
              <a:t>12/08/2023</a:t>
            </a:fld>
            <a:endParaRPr lang="en-AU"/>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34D8975F-5DAD-4A33-8B9F-6FCF3C3D597E}" type="slidenum">
              <a:rPr lang="en-AU" smtClean="0"/>
              <a:t>‹#›</a:t>
            </a:fld>
            <a:endParaRPr lang="en-AU"/>
          </a:p>
        </p:txBody>
      </p:sp>
    </p:spTree>
    <p:extLst>
      <p:ext uri="{BB962C8B-B14F-4D97-AF65-F5344CB8AC3E}">
        <p14:creationId xmlns:p14="http://schemas.microsoft.com/office/powerpoint/2010/main" val="16358520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F9B543D-16BF-4C73-B445-DBAE2BB7BB75}" type="slidenum">
              <a:rPr lang="en-AU" smtClean="0"/>
              <a:t>5</a:t>
            </a:fld>
            <a:endParaRPr lang="en-AU"/>
          </a:p>
        </p:txBody>
      </p:sp>
    </p:spTree>
    <p:extLst>
      <p:ext uri="{BB962C8B-B14F-4D97-AF65-F5344CB8AC3E}">
        <p14:creationId xmlns:p14="http://schemas.microsoft.com/office/powerpoint/2010/main" val="1319598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3B0CF2-7F87-4E02-A248-870047730F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4987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3B0CF2-7F87-4E02-A248-870047730F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9914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3B0CF2-7F87-4E02-A248-870047730F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08938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3B0CF2-7F87-4E02-A248-870047730F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8251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A0C0817-A112-4847-8014-A94B7D2A4EA3}" type="datetime1">
              <a:rPr lang="en-US" smtClean="0"/>
              <a:t>8/12/2023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170484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8/12/2023</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293937862"/>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8/12/2023</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812452963"/>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8/12/2023</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63159386"/>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8/12/2023</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097605955"/>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8/12/2023</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4020926336"/>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8/12/2023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5319269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8/12/2023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708297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134B5E2-FF5E-4775-8B1B-37D21C049B1A}" type="datetimeFigureOut">
              <a:rPr lang="en-AU" smtClean="0"/>
              <a:t>12/08/2023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59DED2C-CD75-4319-8E2C-6DD2B6AA815B}" type="slidenum">
              <a:rPr lang="en-AU" smtClean="0"/>
              <a:t>‹#›</a:t>
            </a:fld>
            <a:endParaRPr lang="en-AU"/>
          </a:p>
        </p:txBody>
      </p:sp>
    </p:spTree>
    <p:extLst>
      <p:ext uri="{BB962C8B-B14F-4D97-AF65-F5344CB8AC3E}">
        <p14:creationId xmlns:p14="http://schemas.microsoft.com/office/powerpoint/2010/main" val="24028177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34B5E2-FF5E-4775-8B1B-37D21C049B1A}" type="datetimeFigureOut">
              <a:rPr lang="en-AU" smtClean="0"/>
              <a:t>12/08/2023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59DED2C-CD75-4319-8E2C-6DD2B6AA815B}" type="slidenum">
              <a:rPr lang="en-AU" smtClean="0"/>
              <a:t>‹#›</a:t>
            </a:fld>
            <a:endParaRPr lang="en-AU"/>
          </a:p>
        </p:txBody>
      </p:sp>
    </p:spTree>
    <p:extLst>
      <p:ext uri="{BB962C8B-B14F-4D97-AF65-F5344CB8AC3E}">
        <p14:creationId xmlns:p14="http://schemas.microsoft.com/office/powerpoint/2010/main" val="24521000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134B5E2-FF5E-4775-8B1B-37D21C049B1A}" type="datetimeFigureOut">
              <a:rPr lang="en-AU" smtClean="0"/>
              <a:t>12/08/2023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59DED2C-CD75-4319-8E2C-6DD2B6AA815B}" type="slidenum">
              <a:rPr lang="en-AU" smtClean="0"/>
              <a:t>‹#›</a:t>
            </a:fld>
            <a:endParaRPr lang="en-AU"/>
          </a:p>
        </p:txBody>
      </p:sp>
    </p:spTree>
    <p:extLst>
      <p:ext uri="{BB962C8B-B14F-4D97-AF65-F5344CB8AC3E}">
        <p14:creationId xmlns:p14="http://schemas.microsoft.com/office/powerpoint/2010/main" val="3052775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8/12/2023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2219232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134B5E2-FF5E-4775-8B1B-37D21C049B1A}" type="datetimeFigureOut">
              <a:rPr lang="en-AU" smtClean="0"/>
              <a:t>12/08/2023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359DED2C-CD75-4319-8E2C-6DD2B6AA815B}" type="slidenum">
              <a:rPr lang="en-AU" smtClean="0"/>
              <a:t>‹#›</a:t>
            </a:fld>
            <a:endParaRPr lang="en-AU"/>
          </a:p>
        </p:txBody>
      </p:sp>
    </p:spTree>
    <p:extLst>
      <p:ext uri="{BB962C8B-B14F-4D97-AF65-F5344CB8AC3E}">
        <p14:creationId xmlns:p14="http://schemas.microsoft.com/office/powerpoint/2010/main" val="3130112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134B5E2-FF5E-4775-8B1B-37D21C049B1A}" type="datetimeFigureOut">
              <a:rPr lang="en-AU" smtClean="0"/>
              <a:t>12/08/2023</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359DED2C-CD75-4319-8E2C-6DD2B6AA815B}" type="slidenum">
              <a:rPr lang="en-AU" smtClean="0"/>
              <a:t>‹#›</a:t>
            </a:fld>
            <a:endParaRPr lang="en-AU"/>
          </a:p>
        </p:txBody>
      </p:sp>
    </p:spTree>
    <p:extLst>
      <p:ext uri="{BB962C8B-B14F-4D97-AF65-F5344CB8AC3E}">
        <p14:creationId xmlns:p14="http://schemas.microsoft.com/office/powerpoint/2010/main" val="16536231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134B5E2-FF5E-4775-8B1B-37D21C049B1A}" type="datetimeFigureOut">
              <a:rPr lang="en-AU" smtClean="0"/>
              <a:t>12/08/2023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359DED2C-CD75-4319-8E2C-6DD2B6AA815B}" type="slidenum">
              <a:rPr lang="en-AU" smtClean="0"/>
              <a:t>‹#›</a:t>
            </a:fld>
            <a:endParaRPr lang="en-AU"/>
          </a:p>
        </p:txBody>
      </p:sp>
    </p:spTree>
    <p:extLst>
      <p:ext uri="{BB962C8B-B14F-4D97-AF65-F5344CB8AC3E}">
        <p14:creationId xmlns:p14="http://schemas.microsoft.com/office/powerpoint/2010/main" val="28216937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34B5E2-FF5E-4775-8B1B-37D21C049B1A}" type="datetimeFigureOut">
              <a:rPr lang="en-AU" smtClean="0"/>
              <a:t>12/08/2023</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359DED2C-CD75-4319-8E2C-6DD2B6AA815B}" type="slidenum">
              <a:rPr lang="en-AU" smtClean="0"/>
              <a:t>‹#›</a:t>
            </a:fld>
            <a:endParaRPr lang="en-AU"/>
          </a:p>
        </p:txBody>
      </p:sp>
    </p:spTree>
    <p:extLst>
      <p:ext uri="{BB962C8B-B14F-4D97-AF65-F5344CB8AC3E}">
        <p14:creationId xmlns:p14="http://schemas.microsoft.com/office/powerpoint/2010/main" val="19055845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134B5E2-FF5E-4775-8B1B-37D21C049B1A}" type="datetimeFigureOut">
              <a:rPr lang="en-AU" smtClean="0"/>
              <a:t>12/08/2023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359DED2C-CD75-4319-8E2C-6DD2B6AA815B}" type="slidenum">
              <a:rPr lang="en-AU" smtClean="0"/>
              <a:t>‹#›</a:t>
            </a:fld>
            <a:endParaRPr lang="en-AU"/>
          </a:p>
        </p:txBody>
      </p:sp>
    </p:spTree>
    <p:extLst>
      <p:ext uri="{BB962C8B-B14F-4D97-AF65-F5344CB8AC3E}">
        <p14:creationId xmlns:p14="http://schemas.microsoft.com/office/powerpoint/2010/main" val="16597777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134B5E2-FF5E-4775-8B1B-37D21C049B1A}" type="datetimeFigureOut">
              <a:rPr lang="en-AU" smtClean="0"/>
              <a:t>12/08/2023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359DED2C-CD75-4319-8E2C-6DD2B6AA815B}" type="slidenum">
              <a:rPr lang="en-AU" smtClean="0"/>
              <a:t>‹#›</a:t>
            </a:fld>
            <a:endParaRPr lang="en-AU"/>
          </a:p>
        </p:txBody>
      </p:sp>
    </p:spTree>
    <p:extLst>
      <p:ext uri="{BB962C8B-B14F-4D97-AF65-F5344CB8AC3E}">
        <p14:creationId xmlns:p14="http://schemas.microsoft.com/office/powerpoint/2010/main" val="21157130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134B5E2-FF5E-4775-8B1B-37D21C049B1A}" type="datetimeFigureOut">
              <a:rPr lang="en-AU" smtClean="0"/>
              <a:t>12/08/2023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59DED2C-CD75-4319-8E2C-6DD2B6AA815B}" type="slidenum">
              <a:rPr lang="en-AU" smtClean="0"/>
              <a:t>‹#›</a:t>
            </a:fld>
            <a:endParaRPr lang="en-AU"/>
          </a:p>
        </p:txBody>
      </p:sp>
    </p:spTree>
    <p:extLst>
      <p:ext uri="{BB962C8B-B14F-4D97-AF65-F5344CB8AC3E}">
        <p14:creationId xmlns:p14="http://schemas.microsoft.com/office/powerpoint/2010/main" val="21987044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134B5E2-FF5E-4775-8B1B-37D21C049B1A}" type="datetimeFigureOut">
              <a:rPr lang="en-AU" smtClean="0"/>
              <a:t>12/08/2023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59DED2C-CD75-4319-8E2C-6DD2B6AA815B}" type="slidenum">
              <a:rPr lang="en-AU" smtClean="0"/>
              <a:t>‹#›</a:t>
            </a:fld>
            <a:endParaRPr lang="en-AU"/>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8592093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134B5E2-FF5E-4775-8B1B-37D21C049B1A}" type="datetimeFigureOut">
              <a:rPr lang="en-AU" smtClean="0"/>
              <a:t>12/08/2023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59DED2C-CD75-4319-8E2C-6DD2B6AA815B}" type="slidenum">
              <a:rPr lang="en-AU" smtClean="0"/>
              <a:t>‹#›</a:t>
            </a:fld>
            <a:endParaRPr lang="en-AU"/>
          </a:p>
        </p:txBody>
      </p:sp>
    </p:spTree>
    <p:extLst>
      <p:ext uri="{BB962C8B-B14F-4D97-AF65-F5344CB8AC3E}">
        <p14:creationId xmlns:p14="http://schemas.microsoft.com/office/powerpoint/2010/main" val="29876477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134B5E2-FF5E-4775-8B1B-37D21C049B1A}" type="datetimeFigureOut">
              <a:rPr lang="en-AU" smtClean="0"/>
              <a:t>12/08/2023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59DED2C-CD75-4319-8E2C-6DD2B6AA815B}" type="slidenum">
              <a:rPr lang="en-AU" smtClean="0"/>
              <a:t>‹#›</a:t>
            </a:fld>
            <a:endParaRPr lang="en-AU"/>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9376087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C646AA-F36E-4540-911D-FFFC0A0EF24A}" type="datetime1">
              <a:rPr lang="en-US" smtClean="0"/>
              <a:t>8/12/2023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6726116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134B5E2-FF5E-4775-8B1B-37D21C049B1A}" type="datetimeFigureOut">
              <a:rPr lang="en-AU" smtClean="0"/>
              <a:t>12/08/2023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59DED2C-CD75-4319-8E2C-6DD2B6AA815B}" type="slidenum">
              <a:rPr lang="en-AU" smtClean="0"/>
              <a:t>‹#›</a:t>
            </a:fld>
            <a:endParaRPr lang="en-AU"/>
          </a:p>
        </p:txBody>
      </p:sp>
    </p:spTree>
    <p:extLst>
      <p:ext uri="{BB962C8B-B14F-4D97-AF65-F5344CB8AC3E}">
        <p14:creationId xmlns:p14="http://schemas.microsoft.com/office/powerpoint/2010/main" val="14979283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34B5E2-FF5E-4775-8B1B-37D21C049B1A}" type="datetimeFigureOut">
              <a:rPr lang="en-AU" smtClean="0"/>
              <a:t>12/08/2023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59DED2C-CD75-4319-8E2C-6DD2B6AA815B}" type="slidenum">
              <a:rPr lang="en-AU" smtClean="0"/>
              <a:t>‹#›</a:t>
            </a:fld>
            <a:endParaRPr lang="en-AU"/>
          </a:p>
        </p:txBody>
      </p:sp>
    </p:spTree>
    <p:extLst>
      <p:ext uri="{BB962C8B-B14F-4D97-AF65-F5344CB8AC3E}">
        <p14:creationId xmlns:p14="http://schemas.microsoft.com/office/powerpoint/2010/main" val="20402467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34B5E2-FF5E-4775-8B1B-37D21C049B1A}" type="datetimeFigureOut">
              <a:rPr lang="en-AU" smtClean="0"/>
              <a:t>12/08/2023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59DED2C-CD75-4319-8E2C-6DD2B6AA815B}" type="slidenum">
              <a:rPr lang="en-AU" smtClean="0"/>
              <a:t>‹#›</a:t>
            </a:fld>
            <a:endParaRPr lang="en-AU"/>
          </a:p>
        </p:txBody>
      </p:sp>
    </p:spTree>
    <p:extLst>
      <p:ext uri="{BB962C8B-B14F-4D97-AF65-F5344CB8AC3E}">
        <p14:creationId xmlns:p14="http://schemas.microsoft.com/office/powerpoint/2010/main" val="3748078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8/12/2023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643741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8/12/2023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502595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8/12/2023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752300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8/12/2023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421488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8D12A6-918A-48BD-8CB9-CA713993B0EA}" type="datetime1">
              <a:rPr lang="en-US" smtClean="0"/>
              <a:t>8/12/2023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459312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78CE86-875F-4587-BCF6-FA054AFC0D53}" type="datetime1">
              <a:rPr lang="en-US" smtClean="0"/>
              <a:pPr/>
              <a:t>8/12/2023</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42018127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6FA2B21-3FCD-4721-B95C-427943F61125}" type="datetime1">
              <a:rPr lang="en-US" smtClean="0"/>
              <a:t>8/12/2023</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220208017"/>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 id="2147483831" r:id="rId14"/>
    <p:sldLayoutId id="2147483832" r:id="rId15"/>
    <p:sldLayoutId id="2147483833" r:id="rId16"/>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134B5E2-FF5E-4775-8B1B-37D21C049B1A}" type="datetimeFigureOut">
              <a:rPr lang="en-AU" smtClean="0"/>
              <a:t>12/08/2023</a:t>
            </a:fld>
            <a:endParaRPr lang="en-AU"/>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359DED2C-CD75-4319-8E2C-6DD2B6AA815B}" type="slidenum">
              <a:rPr lang="en-AU" smtClean="0"/>
              <a:t>‹#›</a:t>
            </a:fld>
            <a:endParaRPr lang="en-AU"/>
          </a:p>
        </p:txBody>
      </p:sp>
    </p:spTree>
    <p:extLst>
      <p:ext uri="{BB962C8B-B14F-4D97-AF65-F5344CB8AC3E}">
        <p14:creationId xmlns:p14="http://schemas.microsoft.com/office/powerpoint/2010/main" val="3330565566"/>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7" r:id="rId13"/>
    <p:sldLayoutId id="2147483848" r:id="rId14"/>
    <p:sldLayoutId id="2147483849" r:id="rId15"/>
    <p:sldLayoutId id="2147483850"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3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088101-131A-DD0C-E165-7A98D214628F}"/>
              </a:ext>
            </a:extLst>
          </p:cNvPr>
          <p:cNvPicPr>
            <a:picLocks noChangeAspect="1"/>
          </p:cNvPicPr>
          <p:nvPr/>
        </p:nvPicPr>
        <p:blipFill rotWithShape="1">
          <a:blip r:embed="rId2"/>
          <a:srcRect t="4342" r="2" b="7843"/>
          <a:stretch/>
        </p:blipFill>
        <p:spPr>
          <a:xfrm>
            <a:off x="8541150" y="3295711"/>
            <a:ext cx="3650850" cy="3562289"/>
          </a:xfrm>
          <a:prstGeom prst="rect">
            <a:avLst/>
          </a:prstGeom>
        </p:spPr>
      </p:pic>
      <p:pic>
        <p:nvPicPr>
          <p:cNvPr id="12" name="Picture 11">
            <a:extLst>
              <a:ext uri="{FF2B5EF4-FFF2-40B4-BE49-F238E27FC236}">
                <a16:creationId xmlns:a16="http://schemas.microsoft.com/office/drawing/2014/main" id="{C62C3919-9F0A-D3E4-2DF8-1F85C91E58D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9291" y="4513007"/>
            <a:ext cx="1973527" cy="2318493"/>
          </a:xfrm>
          <a:prstGeom prst="rect">
            <a:avLst/>
          </a:prstGeom>
        </p:spPr>
      </p:pic>
      <p:sp>
        <p:nvSpPr>
          <p:cNvPr id="8" name="Subtitle 7">
            <a:extLst>
              <a:ext uri="{FF2B5EF4-FFF2-40B4-BE49-F238E27FC236}">
                <a16:creationId xmlns:a16="http://schemas.microsoft.com/office/drawing/2014/main" id="{17DDE9D7-1635-6383-D995-BA8AE73C0257}"/>
              </a:ext>
            </a:extLst>
          </p:cNvPr>
          <p:cNvSpPr>
            <a:spLocks noGrp="1"/>
          </p:cNvSpPr>
          <p:nvPr>
            <p:ph type="subTitle" idx="1"/>
          </p:nvPr>
        </p:nvSpPr>
        <p:spPr>
          <a:xfrm>
            <a:off x="1241596" y="2688668"/>
            <a:ext cx="3773749" cy="1096899"/>
          </a:xfrm>
        </p:spPr>
        <p:txBody>
          <a:bodyPr>
            <a:normAutofit/>
          </a:bodyPr>
          <a:lstStyle/>
          <a:p>
            <a:pPr algn="l"/>
            <a:r>
              <a:rPr lang="en-GB" sz="2400" b="1" dirty="0">
                <a:latin typeface="Arial" panose="020B0604020202020204" pitchFamily="34" charset="0"/>
                <a:cs typeface="Arial" panose="020B0604020202020204" pitchFamily="34" charset="0"/>
              </a:rPr>
              <a:t>Professor Steve Garlick</a:t>
            </a:r>
          </a:p>
          <a:p>
            <a:pPr algn="l"/>
            <a:r>
              <a:rPr lang="en-AU" sz="2400" b="1" dirty="0">
                <a:latin typeface="Arial" panose="020B0604020202020204" pitchFamily="34" charset="0"/>
                <a:cs typeface="Arial" panose="020B0604020202020204" pitchFamily="34" charset="0"/>
              </a:rPr>
              <a:t>Dr Rosemary Austen</a:t>
            </a:r>
          </a:p>
        </p:txBody>
      </p:sp>
      <p:sp>
        <p:nvSpPr>
          <p:cNvPr id="11" name="TextBox 10">
            <a:extLst>
              <a:ext uri="{FF2B5EF4-FFF2-40B4-BE49-F238E27FC236}">
                <a16:creationId xmlns:a16="http://schemas.microsoft.com/office/drawing/2014/main" id="{9CC65515-7EE4-CBF9-0CDA-1BF3F736BDEA}"/>
              </a:ext>
            </a:extLst>
          </p:cNvPr>
          <p:cNvSpPr txBox="1"/>
          <p:nvPr/>
        </p:nvSpPr>
        <p:spPr>
          <a:xfrm>
            <a:off x="311728" y="114478"/>
            <a:ext cx="8329880" cy="1569660"/>
          </a:xfrm>
          <a:prstGeom prst="rect">
            <a:avLst/>
          </a:prstGeom>
          <a:noFill/>
        </p:spPr>
        <p:txBody>
          <a:bodyPr wrap="square">
            <a:spAutoFit/>
          </a:bodyPr>
          <a:lstStyle/>
          <a:p>
            <a:r>
              <a:rPr lang="en-GB" sz="3200" dirty="0">
                <a:solidFill>
                  <a:schemeClr val="accent2"/>
                </a:solidFill>
              </a:rPr>
              <a:t>Quantifying Post-trauma Stress in Macropods and the Polyvagal Theory and Therapy in Stress Rehabilitation</a:t>
            </a:r>
            <a:endParaRPr lang="en-AU" sz="3200" dirty="0">
              <a:solidFill>
                <a:schemeClr val="accent2"/>
              </a:solidFill>
            </a:endParaRPr>
          </a:p>
        </p:txBody>
      </p:sp>
    </p:spTree>
    <p:extLst>
      <p:ext uri="{BB962C8B-B14F-4D97-AF65-F5344CB8AC3E}">
        <p14:creationId xmlns:p14="http://schemas.microsoft.com/office/powerpoint/2010/main" val="20847517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102608"/>
            <a:ext cx="2343912" cy="2755392"/>
          </a:xfrm>
          <a:prstGeom prst="rect">
            <a:avLst/>
          </a:prstGeom>
        </p:spPr>
      </p:pic>
      <p:sp>
        <p:nvSpPr>
          <p:cNvPr id="5" name="TextBox 4"/>
          <p:cNvSpPr txBox="1"/>
          <p:nvPr/>
        </p:nvSpPr>
        <p:spPr>
          <a:xfrm>
            <a:off x="4472609" y="755374"/>
            <a:ext cx="4141304" cy="584775"/>
          </a:xfrm>
          <a:prstGeom prst="rect">
            <a:avLst/>
          </a:prstGeom>
          <a:noFill/>
          <a:ln>
            <a:solidFill>
              <a:schemeClr val="bg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3200" b="1" i="0" u="none" strike="noStrike" kern="1200" cap="none" spc="0" normalizeH="0" baseline="0" noProof="0" dirty="0">
                <a:ln>
                  <a:noFill/>
                </a:ln>
                <a:solidFill>
                  <a:srgbClr val="90C226">
                    <a:lumMod val="50000"/>
                  </a:srgbClr>
                </a:solidFill>
                <a:effectLst/>
                <a:uLnTx/>
                <a:uFillTx/>
                <a:latin typeface="Arial" panose="020B0604020202020204" pitchFamily="34" charset="0"/>
                <a:ea typeface="+mn-ea"/>
                <a:cs typeface="Arial" panose="020B0604020202020204" pitchFamily="34" charset="0"/>
              </a:rPr>
              <a:t>The Adrenalin Rush</a:t>
            </a:r>
          </a:p>
        </p:txBody>
      </p:sp>
      <p:sp>
        <p:nvSpPr>
          <p:cNvPr id="6" name="TextBox 5"/>
          <p:cNvSpPr txBox="1"/>
          <p:nvPr/>
        </p:nvSpPr>
        <p:spPr>
          <a:xfrm>
            <a:off x="2517913" y="1484243"/>
            <a:ext cx="9197009" cy="2708434"/>
          </a:xfrm>
          <a:prstGeom prst="rect">
            <a:avLst/>
          </a:prstGeom>
          <a:noFill/>
          <a:ln>
            <a:solidFill>
              <a:schemeClr val="bg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Adrenalin contributes to the fight or flight response by: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increasing blood flow to the muscles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increasing output of the heart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pupil dilation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increasing blood glucose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36742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414E5-A230-CA6C-FF3C-EEC9F37500A7}"/>
              </a:ext>
            </a:extLst>
          </p:cNvPr>
          <p:cNvSpPr>
            <a:spLocks noGrp="1"/>
          </p:cNvSpPr>
          <p:nvPr>
            <p:ph type="title"/>
          </p:nvPr>
        </p:nvSpPr>
        <p:spPr>
          <a:xfrm>
            <a:off x="797407" y="122959"/>
            <a:ext cx="8596668" cy="1043709"/>
          </a:xfrm>
        </p:spPr>
        <p:txBody>
          <a:bodyPr/>
          <a:lstStyle/>
          <a:p>
            <a:r>
              <a:rPr lang="en-GB" dirty="0"/>
              <a:t>			</a:t>
            </a:r>
            <a:r>
              <a:rPr lang="en-GB" b="1" dirty="0"/>
              <a:t>Cortisol Contribution</a:t>
            </a:r>
            <a:endParaRPr lang="en-AU" b="1" dirty="0"/>
          </a:p>
        </p:txBody>
      </p:sp>
      <p:sp>
        <p:nvSpPr>
          <p:cNvPr id="5" name="TextBox 4">
            <a:extLst>
              <a:ext uri="{FF2B5EF4-FFF2-40B4-BE49-F238E27FC236}">
                <a16:creationId xmlns:a16="http://schemas.microsoft.com/office/drawing/2014/main" id="{FEC56B25-2FA6-E265-CE22-CC17E3F6F73E}"/>
              </a:ext>
            </a:extLst>
          </p:cNvPr>
          <p:cNvSpPr txBox="1"/>
          <p:nvPr/>
        </p:nvSpPr>
        <p:spPr>
          <a:xfrm>
            <a:off x="692727" y="766618"/>
            <a:ext cx="10317018" cy="5139869"/>
          </a:xfrm>
          <a:prstGeom prst="rect">
            <a:avLst/>
          </a:prstGeom>
          <a:noFill/>
        </p:spPr>
        <p:txBody>
          <a:bodyPr wrap="square" rtlCol="0">
            <a:spAutoFit/>
          </a:bodyPr>
          <a:lstStyle/>
          <a:p>
            <a:pPr marL="285750" indent="-285750">
              <a:buFont typeface="Arial" panose="020B0604020202020204" pitchFamily="34" charset="0"/>
              <a:buChar char="•"/>
            </a:pPr>
            <a:r>
              <a:rPr lang="en-GB" sz="2800" dirty="0"/>
              <a:t>Increasing blood pressure</a:t>
            </a:r>
          </a:p>
          <a:p>
            <a:endParaRPr lang="en-GB" sz="1000" dirty="0"/>
          </a:p>
          <a:p>
            <a:pPr marL="285750" indent="-285750">
              <a:buFont typeface="Arial" panose="020B0604020202020204" pitchFamily="34" charset="0"/>
              <a:buChar char="•"/>
            </a:pPr>
            <a:r>
              <a:rPr lang="en-GB" sz="2800" dirty="0"/>
              <a:t>Increasing blood glucose</a:t>
            </a:r>
          </a:p>
          <a:p>
            <a:endParaRPr lang="en-GB" sz="1000" dirty="0"/>
          </a:p>
          <a:p>
            <a:pPr marL="285750" indent="-285750">
              <a:buFont typeface="Arial" panose="020B0604020202020204" pitchFamily="34" charset="0"/>
              <a:buChar char="•"/>
            </a:pPr>
            <a:r>
              <a:rPr lang="en-GB" sz="2800" dirty="0"/>
              <a:t>Heightened attention</a:t>
            </a:r>
          </a:p>
          <a:p>
            <a:endParaRPr lang="en-GB" sz="1000" dirty="0"/>
          </a:p>
          <a:p>
            <a:pPr marL="285750" indent="-285750">
              <a:buFont typeface="Arial" panose="020B0604020202020204" pitchFamily="34" charset="0"/>
              <a:buChar char="•"/>
            </a:pPr>
            <a:r>
              <a:rPr lang="en-GB" sz="2800" dirty="0"/>
              <a:t>Decreasing sensitivity to pain.</a:t>
            </a:r>
          </a:p>
          <a:p>
            <a:endParaRPr lang="en-GB" sz="2800" dirty="0"/>
          </a:p>
          <a:p>
            <a:pPr marL="285750" indent="-285750">
              <a:buFont typeface="Arial" panose="020B0604020202020204" pitchFamily="34" charset="0"/>
              <a:buChar char="•"/>
            </a:pPr>
            <a:r>
              <a:rPr lang="en-GB" sz="2800" dirty="0"/>
              <a:t>As an analogy with respect to the fight or flight response, adrenalin puts the foot on the accelerator. As the initial adrenalin surge subsides, cortisol keeps the accelerator on. When the threat passes, the parasympathetic nervous system acts like a brake and dampens the stress response</a:t>
            </a:r>
          </a:p>
          <a:p>
            <a:r>
              <a:rPr lang="en-GB" dirty="0"/>
              <a:t>    </a:t>
            </a:r>
            <a:endParaRPr lang="en-AU" dirty="0"/>
          </a:p>
        </p:txBody>
      </p:sp>
      <p:sp>
        <p:nvSpPr>
          <p:cNvPr id="7" name="Content Placeholder 6">
            <a:extLst>
              <a:ext uri="{FF2B5EF4-FFF2-40B4-BE49-F238E27FC236}">
                <a16:creationId xmlns:a16="http://schemas.microsoft.com/office/drawing/2014/main" id="{1C18BBE2-D60C-C6A2-CD31-F199B62B090D}"/>
              </a:ext>
            </a:extLst>
          </p:cNvPr>
          <p:cNvSpPr>
            <a:spLocks noGrp="1"/>
          </p:cNvSpPr>
          <p:nvPr>
            <p:ph idx="1"/>
          </p:nvPr>
        </p:nvSpPr>
        <p:spPr>
          <a:xfrm>
            <a:off x="8916170" y="2423204"/>
            <a:ext cx="8596668" cy="4702089"/>
          </a:xfrm>
        </p:spPr>
        <p:txBody>
          <a:bodyPr>
            <a:normAutofit/>
          </a:bodyPr>
          <a:lstStyle/>
          <a:p>
            <a:pPr marL="0" indent="0">
              <a:buNone/>
            </a:pPr>
            <a:endParaRPr lang="en-GB" sz="2800" dirty="0"/>
          </a:p>
          <a:p>
            <a:pPr marL="0" indent="0">
              <a:buNone/>
            </a:pPr>
            <a:endParaRPr lang="en-AU" sz="2800" dirty="0"/>
          </a:p>
          <a:p>
            <a:pPr marL="0" indent="0">
              <a:buNone/>
            </a:pPr>
            <a:endParaRPr lang="en-AU" sz="2800" dirty="0"/>
          </a:p>
          <a:p>
            <a:pPr marL="0" indent="0">
              <a:buNone/>
            </a:pPr>
            <a:endParaRPr lang="en-AU" sz="2800" dirty="0"/>
          </a:p>
          <a:p>
            <a:pPr marL="0" indent="0">
              <a:buNone/>
            </a:pPr>
            <a:endParaRPr lang="en-AU" sz="2800" dirty="0"/>
          </a:p>
          <a:p>
            <a:pPr marL="0" indent="0">
              <a:buNone/>
            </a:pPr>
            <a:endParaRPr lang="en-AU" sz="2800" dirty="0"/>
          </a:p>
          <a:p>
            <a:pPr marL="0" indent="0">
              <a:buNone/>
            </a:pPr>
            <a:endParaRPr lang="en-AU" sz="2400" dirty="0"/>
          </a:p>
          <a:p>
            <a:pPr marL="0" indent="0">
              <a:buNone/>
            </a:pPr>
            <a:endParaRPr lang="en-AU" sz="2400" dirty="0"/>
          </a:p>
          <a:p>
            <a:pPr marL="0" indent="0">
              <a:buNone/>
            </a:pPr>
            <a:endParaRPr lang="en-AU" sz="2400" dirty="0"/>
          </a:p>
          <a:p>
            <a:pPr marL="0" indent="0">
              <a:buNone/>
            </a:pPr>
            <a:endParaRPr lang="en-AU" sz="2400" dirty="0"/>
          </a:p>
        </p:txBody>
      </p:sp>
    </p:spTree>
    <p:extLst>
      <p:ext uri="{BB962C8B-B14F-4D97-AF65-F5344CB8AC3E}">
        <p14:creationId xmlns:p14="http://schemas.microsoft.com/office/powerpoint/2010/main" val="32802367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743201" y="91596"/>
            <a:ext cx="5722936" cy="721300"/>
          </a:xfrm>
        </p:spPr>
        <p:txBody>
          <a:bodyPr>
            <a:normAutofit fontScale="90000"/>
          </a:bodyPr>
          <a:lstStyle/>
          <a:p>
            <a:r>
              <a:rPr lang="en-AU" sz="4800" b="1" dirty="0">
                <a:latin typeface="Century" panose="02040604050505020304" pitchFamily="18" charset="0"/>
              </a:rPr>
              <a:t>Stress in Macropods</a:t>
            </a:r>
            <a:endParaRPr lang="en-US" sz="4800" b="1" dirty="0"/>
          </a:p>
        </p:txBody>
      </p:sp>
      <p:sp>
        <p:nvSpPr>
          <p:cNvPr id="3" name="TextBox 2"/>
          <p:cNvSpPr txBox="1"/>
          <p:nvPr/>
        </p:nvSpPr>
        <p:spPr>
          <a:xfrm>
            <a:off x="4094197" y="1496711"/>
            <a:ext cx="4371939" cy="646331"/>
          </a:xfrm>
          <a:prstGeom prst="rect">
            <a:avLst/>
          </a:prstGeom>
          <a:noFill/>
          <a:ln>
            <a:solidFill>
              <a:schemeClr val="bg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3600" b="1" i="0" u="none" strike="noStrike" kern="1200" cap="none" spc="0" normalizeH="0" baseline="0" noProof="0" dirty="0">
                <a:ln>
                  <a:noFill/>
                </a:ln>
                <a:solidFill>
                  <a:prstClr val="black"/>
                </a:solidFill>
                <a:effectLst/>
                <a:uLnTx/>
                <a:uFillTx/>
                <a:latin typeface="Century" panose="02040604050505020304" pitchFamily="18" charset="0"/>
                <a:ea typeface="+mn-ea"/>
                <a:cs typeface="+mn-cs"/>
              </a:rPr>
              <a:t> </a:t>
            </a:r>
            <a:endParaRPr kumimoji="0" lang="en-AU" sz="3600" b="1" i="0" u="none" strike="noStrike" kern="1200" cap="none" spc="0" normalizeH="0" baseline="0" noProof="0" dirty="0">
              <a:ln>
                <a:noFill/>
              </a:ln>
              <a:solidFill>
                <a:srgbClr val="90C226">
                  <a:lumMod val="50000"/>
                </a:srgbClr>
              </a:solidFill>
              <a:effectLst/>
              <a:uLnTx/>
              <a:uFillTx/>
              <a:latin typeface="Century" panose="02040604050505020304" pitchFamily="18" charset="0"/>
              <a:ea typeface="+mn-ea"/>
              <a:cs typeface="+mn-cs"/>
            </a:endParaRPr>
          </a:p>
        </p:txBody>
      </p:sp>
      <p:sp>
        <p:nvSpPr>
          <p:cNvPr id="5" name="TextBox 4"/>
          <p:cNvSpPr txBox="1"/>
          <p:nvPr/>
        </p:nvSpPr>
        <p:spPr>
          <a:xfrm>
            <a:off x="0" y="733246"/>
            <a:ext cx="12192000" cy="6340197"/>
          </a:xfrm>
          <a:prstGeom prst="rect">
            <a:avLst/>
          </a:prstGeom>
          <a:noFill/>
          <a:ln>
            <a:solidFill>
              <a:schemeClr val="bg2"/>
            </a:solidFill>
          </a:ln>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Pathophysiology not well understood and a paucity of knowledge in the literature </a:t>
            </a:r>
            <a:r>
              <a:rPr kumimoji="0" lang="en-AU"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eg</a:t>
            </a:r>
            <a:r>
              <a:rPr kumimoji="0" lang="en-AU"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Ladd, “Pathology of Australian Native Wildlife”, CSIRO Publishing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Trigger for a stress syndrome is stress caused by fear or anxiety.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Risk of death is increased by intense physical exertion (exertional rhabdomyolysis) .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Obvious triggers include macropod caught in a fence or chased by a motor vehicle or dogs, a joey separated from its mother, illness. Presentation after severe stress varies.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Some triggers are more subtle </a:t>
            </a:r>
            <a:r>
              <a:rPr kumimoji="0" lang="en-AU"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eg</a:t>
            </a:r>
            <a:r>
              <a:rPr kumimoji="0" lang="en-AU"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change in carer, relocation to release site or certain noises.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Personality of the animal also plays a role in whether </a:t>
            </a:r>
            <a:r>
              <a:rPr lang="en-AU" sz="2400" b="1" dirty="0">
                <a:solidFill>
                  <a:prstClr val="black"/>
                </a:solidFill>
                <a:latin typeface="Arial" panose="020B0604020202020204" pitchFamily="34" charset="0"/>
                <a:cs typeface="Arial" panose="020B0604020202020204" pitchFamily="34" charset="0"/>
              </a:rPr>
              <a:t>significant stress</a:t>
            </a:r>
            <a:r>
              <a:rPr kumimoji="0" lang="en-AU"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develops.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Animals with anxiety traits are more likely to develop </a:t>
            </a:r>
            <a:r>
              <a:rPr lang="en-AU" sz="2400" b="1" dirty="0">
                <a:solidFill>
                  <a:prstClr val="black"/>
                </a:solidFill>
                <a:latin typeface="Arial" panose="020B0604020202020204" pitchFamily="34" charset="0"/>
                <a:cs typeface="Arial" panose="020B0604020202020204" pitchFamily="34" charset="0"/>
              </a:rPr>
              <a:t>significant</a:t>
            </a:r>
            <a:r>
              <a:rPr kumimoji="0" lang="en-AU"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stress when exposed to a stressor.</a:t>
            </a:r>
          </a:p>
        </p:txBody>
      </p:sp>
    </p:spTree>
    <p:extLst>
      <p:ext uri="{BB962C8B-B14F-4D97-AF65-F5344CB8AC3E}">
        <p14:creationId xmlns:p14="http://schemas.microsoft.com/office/powerpoint/2010/main" val="2277903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E8911-6C26-6C0F-914F-BC9FF7160FEA}"/>
              </a:ext>
            </a:extLst>
          </p:cNvPr>
          <p:cNvSpPr>
            <a:spLocks noGrp="1"/>
          </p:cNvSpPr>
          <p:nvPr>
            <p:ph type="title"/>
          </p:nvPr>
        </p:nvSpPr>
        <p:spPr>
          <a:xfrm>
            <a:off x="0" y="147000"/>
            <a:ext cx="11034375" cy="765847"/>
          </a:xfrm>
        </p:spPr>
        <p:txBody>
          <a:bodyPr>
            <a:normAutofit fontScale="90000"/>
          </a:bodyPr>
          <a:lstStyle/>
          <a:p>
            <a:r>
              <a:rPr lang="en-GB" dirty="0"/>
              <a:t>				</a:t>
            </a:r>
            <a:r>
              <a:rPr lang="en-GB" sz="4000" dirty="0"/>
              <a:t>Measuring Cortisol in Wildlife for </a:t>
            </a:r>
            <a:br>
              <a:rPr lang="en-GB" sz="4000" dirty="0"/>
            </a:br>
            <a:r>
              <a:rPr lang="en-GB" sz="4000" dirty="0"/>
              <a:t>					Post-trauma Assessment</a:t>
            </a:r>
            <a:endParaRPr lang="en-AU" sz="4000" dirty="0"/>
          </a:p>
        </p:txBody>
      </p:sp>
      <p:graphicFrame>
        <p:nvGraphicFramePr>
          <p:cNvPr id="6" name="Table 6">
            <a:extLst>
              <a:ext uri="{FF2B5EF4-FFF2-40B4-BE49-F238E27FC236}">
                <a16:creationId xmlns:a16="http://schemas.microsoft.com/office/drawing/2014/main" id="{93FAC1FD-6A04-1A6C-D55D-2B7E62832726}"/>
              </a:ext>
            </a:extLst>
          </p:cNvPr>
          <p:cNvGraphicFramePr>
            <a:graphicFrameLocks noGrp="1"/>
          </p:cNvGraphicFramePr>
          <p:nvPr>
            <p:ph idx="1"/>
            <p:extLst>
              <p:ext uri="{D42A27DB-BD31-4B8C-83A1-F6EECF244321}">
                <p14:modId xmlns:p14="http://schemas.microsoft.com/office/powerpoint/2010/main" val="2355244560"/>
              </p:ext>
            </p:extLst>
          </p:nvPr>
        </p:nvGraphicFramePr>
        <p:xfrm>
          <a:off x="0" y="1243675"/>
          <a:ext cx="10591029" cy="5491480"/>
        </p:xfrm>
        <a:graphic>
          <a:graphicData uri="http://schemas.openxmlformats.org/drawingml/2006/table">
            <a:tbl>
              <a:tblPr firstRow="1" bandRow="1">
                <a:tableStyleId>{5C22544A-7EE6-4342-B048-85BDC9FD1C3A}</a:tableStyleId>
              </a:tblPr>
              <a:tblGrid>
                <a:gridCol w="1445449">
                  <a:extLst>
                    <a:ext uri="{9D8B030D-6E8A-4147-A177-3AD203B41FA5}">
                      <a16:colId xmlns:a16="http://schemas.microsoft.com/office/drawing/2014/main" val="2523293129"/>
                    </a:ext>
                  </a:extLst>
                </a:gridCol>
                <a:gridCol w="3385169">
                  <a:extLst>
                    <a:ext uri="{9D8B030D-6E8A-4147-A177-3AD203B41FA5}">
                      <a16:colId xmlns:a16="http://schemas.microsoft.com/office/drawing/2014/main" val="1826168142"/>
                    </a:ext>
                  </a:extLst>
                </a:gridCol>
                <a:gridCol w="5760411">
                  <a:extLst>
                    <a:ext uri="{9D8B030D-6E8A-4147-A177-3AD203B41FA5}">
                      <a16:colId xmlns:a16="http://schemas.microsoft.com/office/drawing/2014/main" val="2357333415"/>
                    </a:ext>
                  </a:extLst>
                </a:gridCol>
              </a:tblGrid>
              <a:tr h="370840">
                <a:tc>
                  <a:txBody>
                    <a:bodyPr/>
                    <a:lstStyle/>
                    <a:p>
                      <a:r>
                        <a:rPr lang="en-GB" dirty="0"/>
                        <a:t>Type</a:t>
                      </a:r>
                      <a:endParaRPr lang="en-AU" dirty="0"/>
                    </a:p>
                  </a:txBody>
                  <a:tcPr/>
                </a:tc>
                <a:tc>
                  <a:txBody>
                    <a:bodyPr/>
                    <a:lstStyle/>
                    <a:p>
                      <a:r>
                        <a:rPr lang="en-GB" dirty="0"/>
                        <a:t>Advantages</a:t>
                      </a:r>
                      <a:endParaRPr lang="en-AU" dirty="0"/>
                    </a:p>
                  </a:txBody>
                  <a:tcPr/>
                </a:tc>
                <a:tc>
                  <a:txBody>
                    <a:bodyPr/>
                    <a:lstStyle/>
                    <a:p>
                      <a:r>
                        <a:rPr lang="en-GB" dirty="0"/>
                        <a:t>Disadvantages</a:t>
                      </a:r>
                      <a:endParaRPr lang="en-AU" dirty="0"/>
                    </a:p>
                  </a:txBody>
                  <a:tcPr/>
                </a:tc>
                <a:extLst>
                  <a:ext uri="{0D108BD9-81ED-4DB2-BD59-A6C34878D82A}">
                    <a16:rowId xmlns:a16="http://schemas.microsoft.com/office/drawing/2014/main" val="521471385"/>
                  </a:ext>
                </a:extLst>
              </a:tr>
              <a:tr h="370840">
                <a:tc>
                  <a:txBody>
                    <a:bodyPr/>
                    <a:lstStyle/>
                    <a:p>
                      <a:r>
                        <a:rPr lang="en-GB" dirty="0"/>
                        <a:t>Blood</a:t>
                      </a:r>
                      <a:endParaRPr lang="en-AU" dirty="0"/>
                    </a:p>
                  </a:txBody>
                  <a:tcPr/>
                </a:tc>
                <a:tc>
                  <a:txBody>
                    <a:bodyPr/>
                    <a:lstStyle/>
                    <a:p>
                      <a:r>
                        <a:rPr lang="en-GB" dirty="0"/>
                        <a:t>Cortisol data can be aligned with other biochemistry and haematology data. Sample can be correlated with the trauma circumstances.</a:t>
                      </a:r>
                      <a:endParaRPr lang="en-AU" dirty="0"/>
                    </a:p>
                  </a:txBody>
                  <a:tcPr/>
                </a:tc>
                <a:tc>
                  <a:txBody>
                    <a:bodyPr/>
                    <a:lstStyle/>
                    <a:p>
                      <a:r>
                        <a:rPr lang="en-GB" dirty="0"/>
                        <a:t>Invasive, animal needs to be sedated for venal access. Hormonal analysis can be expensive.</a:t>
                      </a:r>
                      <a:endParaRPr lang="en-AU" dirty="0"/>
                    </a:p>
                  </a:txBody>
                  <a:tcPr/>
                </a:tc>
                <a:extLst>
                  <a:ext uri="{0D108BD9-81ED-4DB2-BD59-A6C34878D82A}">
                    <a16:rowId xmlns:a16="http://schemas.microsoft.com/office/drawing/2014/main" val="4148469475"/>
                  </a:ext>
                </a:extLst>
              </a:tr>
              <a:tr h="370840">
                <a:tc>
                  <a:txBody>
                    <a:bodyPr/>
                    <a:lstStyle/>
                    <a:p>
                      <a:r>
                        <a:rPr lang="en-GB" dirty="0"/>
                        <a:t>Faecal</a:t>
                      </a:r>
                      <a:endParaRPr lang="en-AU" dirty="0"/>
                    </a:p>
                  </a:txBody>
                  <a:tcPr/>
                </a:tc>
                <a:tc>
                  <a:txBody>
                    <a:bodyPr/>
                    <a:lstStyle/>
                    <a:p>
                      <a:r>
                        <a:rPr lang="en-GB" dirty="0"/>
                        <a:t>Non-invasive. Easily obtained.</a:t>
                      </a:r>
                      <a:endParaRPr lang="en-AU" dirty="0"/>
                    </a:p>
                  </a:txBody>
                  <a:tcPr/>
                </a:tc>
                <a:tc>
                  <a:txBody>
                    <a:bodyPr/>
                    <a:lstStyle/>
                    <a:p>
                      <a:r>
                        <a:rPr lang="en-GB" dirty="0"/>
                        <a:t>May be difficult to assign sample with correct subject.  Time delay in obtaining correct  sample post-trauma. Frozen storage and centrifuge analysis.</a:t>
                      </a:r>
                      <a:endParaRPr lang="en-AU" dirty="0"/>
                    </a:p>
                  </a:txBody>
                  <a:tcPr/>
                </a:tc>
                <a:extLst>
                  <a:ext uri="{0D108BD9-81ED-4DB2-BD59-A6C34878D82A}">
                    <a16:rowId xmlns:a16="http://schemas.microsoft.com/office/drawing/2014/main" val="2242435783"/>
                  </a:ext>
                </a:extLst>
              </a:tr>
              <a:tr h="370840">
                <a:tc>
                  <a:txBody>
                    <a:bodyPr/>
                    <a:lstStyle/>
                    <a:p>
                      <a:r>
                        <a:rPr lang="en-GB" dirty="0"/>
                        <a:t>Hair</a:t>
                      </a:r>
                      <a:endParaRPr lang="en-AU" dirty="0"/>
                    </a:p>
                  </a:txBody>
                  <a:tcPr/>
                </a:tc>
                <a:tc>
                  <a:txBody>
                    <a:bodyPr/>
                    <a:lstStyle/>
                    <a:p>
                      <a:r>
                        <a:rPr lang="en-GB" dirty="0"/>
                        <a:t>Useful for chronic stress after 6 months of hair growth.  Easy storage.</a:t>
                      </a:r>
                      <a:endParaRPr lang="en-AU" dirty="0"/>
                    </a:p>
                  </a:txBody>
                  <a:tcPr/>
                </a:tc>
                <a:tc>
                  <a:txBody>
                    <a:bodyPr/>
                    <a:lstStyle/>
                    <a:p>
                      <a:r>
                        <a:rPr lang="en-GB" dirty="0"/>
                        <a:t>Not useful for acute stress. Animal needs to be captured.</a:t>
                      </a:r>
                      <a:endParaRPr lang="en-AU" dirty="0"/>
                    </a:p>
                  </a:txBody>
                  <a:tcPr/>
                </a:tc>
                <a:extLst>
                  <a:ext uri="{0D108BD9-81ED-4DB2-BD59-A6C34878D82A}">
                    <a16:rowId xmlns:a16="http://schemas.microsoft.com/office/drawing/2014/main" val="2016635709"/>
                  </a:ext>
                </a:extLst>
              </a:tr>
              <a:tr h="370840">
                <a:tc>
                  <a:txBody>
                    <a:bodyPr/>
                    <a:lstStyle/>
                    <a:p>
                      <a:r>
                        <a:rPr lang="en-GB" dirty="0"/>
                        <a:t>Saliva</a:t>
                      </a:r>
                      <a:endParaRPr lang="en-AU" dirty="0"/>
                    </a:p>
                  </a:txBody>
                  <a:tcPr/>
                </a:tc>
                <a:tc>
                  <a:txBody>
                    <a:bodyPr/>
                    <a:lstStyle/>
                    <a:p>
                      <a:r>
                        <a:rPr lang="en-GB" dirty="0"/>
                        <a:t>Easily obtained</a:t>
                      </a:r>
                      <a:endParaRPr lang="en-AU" dirty="0"/>
                    </a:p>
                  </a:txBody>
                  <a:tcPr/>
                </a:tc>
                <a:tc>
                  <a:txBody>
                    <a:bodyPr/>
                    <a:lstStyle/>
                    <a:p>
                      <a:r>
                        <a:rPr lang="en-GB" dirty="0"/>
                        <a:t>Samples need to be taken throughout the day. Animal needs to be captured.</a:t>
                      </a:r>
                      <a:endParaRPr lang="en-AU" dirty="0"/>
                    </a:p>
                  </a:txBody>
                  <a:tcPr/>
                </a:tc>
                <a:extLst>
                  <a:ext uri="{0D108BD9-81ED-4DB2-BD59-A6C34878D82A}">
                    <a16:rowId xmlns:a16="http://schemas.microsoft.com/office/drawing/2014/main" val="4108614200"/>
                  </a:ext>
                </a:extLst>
              </a:tr>
              <a:tr h="370840">
                <a:tc>
                  <a:txBody>
                    <a:bodyPr/>
                    <a:lstStyle/>
                    <a:p>
                      <a:r>
                        <a:rPr lang="en-GB" dirty="0"/>
                        <a:t>Urine</a:t>
                      </a:r>
                      <a:endParaRPr lang="en-AU" dirty="0"/>
                    </a:p>
                  </a:txBody>
                  <a:tcPr/>
                </a:tc>
                <a:tc>
                  <a:txBody>
                    <a:bodyPr/>
                    <a:lstStyle/>
                    <a:p>
                      <a:r>
                        <a:rPr lang="en-GB" dirty="0"/>
                        <a:t>Non-invasive</a:t>
                      </a:r>
                      <a:endParaRPr lang="en-AU" dirty="0"/>
                    </a:p>
                  </a:txBody>
                  <a:tcPr/>
                </a:tc>
                <a:tc>
                  <a:txBody>
                    <a:bodyPr/>
                    <a:lstStyle/>
                    <a:p>
                      <a:r>
                        <a:rPr lang="en-GB" dirty="0"/>
                        <a:t>Opportunistic access. Animal needs to be captured. Timing of urine collection vis a vis the stress event can be problematic. Cortisol can be influenced by urine concentration.</a:t>
                      </a:r>
                      <a:endParaRPr lang="en-AU" dirty="0"/>
                    </a:p>
                  </a:txBody>
                  <a:tcPr/>
                </a:tc>
                <a:extLst>
                  <a:ext uri="{0D108BD9-81ED-4DB2-BD59-A6C34878D82A}">
                    <a16:rowId xmlns:a16="http://schemas.microsoft.com/office/drawing/2014/main" val="3708143682"/>
                  </a:ext>
                </a:extLst>
              </a:tr>
            </a:tbl>
          </a:graphicData>
        </a:graphic>
      </p:graphicFrame>
    </p:spTree>
    <p:extLst>
      <p:ext uri="{BB962C8B-B14F-4D97-AF65-F5344CB8AC3E}">
        <p14:creationId xmlns:p14="http://schemas.microsoft.com/office/powerpoint/2010/main" val="30550837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DC550-41A1-55D5-BB3F-6FDD83DF37DF}"/>
              </a:ext>
            </a:extLst>
          </p:cNvPr>
          <p:cNvSpPr>
            <a:spLocks noGrp="1"/>
          </p:cNvSpPr>
          <p:nvPr>
            <p:ph type="title"/>
          </p:nvPr>
        </p:nvSpPr>
        <p:spPr>
          <a:xfrm>
            <a:off x="605852" y="102394"/>
            <a:ext cx="8596668" cy="1320800"/>
          </a:xfrm>
        </p:spPr>
        <p:txBody>
          <a:bodyPr/>
          <a:lstStyle/>
          <a:p>
            <a:r>
              <a:rPr lang="en-GB" dirty="0"/>
              <a:t>					</a:t>
            </a:r>
            <a:r>
              <a:rPr lang="en-GB" b="1" dirty="0"/>
              <a:t>Exertional Rhabdomyolysis</a:t>
            </a:r>
            <a:endParaRPr lang="en-AU" b="1" dirty="0"/>
          </a:p>
        </p:txBody>
      </p:sp>
      <p:sp>
        <p:nvSpPr>
          <p:cNvPr id="3" name="TextBox 2">
            <a:extLst>
              <a:ext uri="{FF2B5EF4-FFF2-40B4-BE49-F238E27FC236}">
                <a16:creationId xmlns:a16="http://schemas.microsoft.com/office/drawing/2014/main" id="{5B031A69-50B3-6A60-07FB-B6D0B8BA663E}"/>
              </a:ext>
            </a:extLst>
          </p:cNvPr>
          <p:cNvSpPr txBox="1"/>
          <p:nvPr/>
        </p:nvSpPr>
        <p:spPr>
          <a:xfrm>
            <a:off x="185739" y="1228725"/>
            <a:ext cx="10701336" cy="3416320"/>
          </a:xfrm>
          <a:prstGeom prst="rect">
            <a:avLst/>
          </a:prstGeom>
          <a:noFill/>
        </p:spPr>
        <p:txBody>
          <a:bodyPr wrap="square" rtlCol="0">
            <a:spAutoFit/>
          </a:bodyPr>
          <a:lstStyle/>
          <a:p>
            <a:pPr marL="285750" indent="-285750">
              <a:buFont typeface="Arial" panose="020B0604020202020204" pitchFamily="34" charset="0"/>
              <a:buChar char="•"/>
            </a:pPr>
            <a:r>
              <a:rPr lang="en-GB" sz="2400" dirty="0"/>
              <a:t>Prolonged, strenuous muscle activity can cause exertional rhabdomyolysis especially in hot conditions and associated with dehydration.</a:t>
            </a:r>
          </a:p>
          <a:p>
            <a:endParaRPr lang="en-GB" sz="2400" dirty="0"/>
          </a:p>
          <a:p>
            <a:pPr marL="285750" indent="-285750">
              <a:buFont typeface="Arial" panose="020B0604020202020204" pitchFamily="34" charset="0"/>
              <a:buChar char="•"/>
            </a:pPr>
            <a:r>
              <a:rPr lang="en-GB" sz="2400" dirty="0"/>
              <a:t>The breakdown of the muscle tissue releases the muscle protein myoglobin, enzymes – creatine kinase (CK), AST/ ALT, and potassium into the blood.</a:t>
            </a:r>
          </a:p>
          <a:p>
            <a:endParaRPr lang="en-GB" sz="2400" dirty="0"/>
          </a:p>
          <a:p>
            <a:pPr marL="285750" indent="-285750">
              <a:buFont typeface="Arial" panose="020B0604020202020204" pitchFamily="34" charset="0"/>
              <a:buChar char="•"/>
            </a:pPr>
            <a:r>
              <a:rPr lang="en-GB" sz="2400" dirty="0"/>
              <a:t>The myoglobin results in dark brown or what is known as ‘Coca Cola’ urine and can result in kidney damage and consequent renal failure.</a:t>
            </a:r>
            <a:endParaRPr lang="en-AU" sz="2400" dirty="0"/>
          </a:p>
        </p:txBody>
      </p:sp>
      <p:pic>
        <p:nvPicPr>
          <p:cNvPr id="7" name="Picture 6">
            <a:extLst>
              <a:ext uri="{FF2B5EF4-FFF2-40B4-BE49-F238E27FC236}">
                <a16:creationId xmlns:a16="http://schemas.microsoft.com/office/drawing/2014/main" id="{6C04EC20-4773-E4F6-0E98-D29699CEC71B}"/>
              </a:ext>
            </a:extLst>
          </p:cNvPr>
          <p:cNvPicPr>
            <a:picLocks noChangeAspect="1"/>
          </p:cNvPicPr>
          <p:nvPr/>
        </p:nvPicPr>
        <p:blipFill>
          <a:blip r:embed="rId2"/>
          <a:stretch>
            <a:fillRect/>
          </a:stretch>
        </p:blipFill>
        <p:spPr>
          <a:xfrm>
            <a:off x="9202520" y="4403873"/>
            <a:ext cx="1835055" cy="2450804"/>
          </a:xfrm>
          <a:prstGeom prst="rect">
            <a:avLst/>
          </a:prstGeom>
        </p:spPr>
      </p:pic>
    </p:spTree>
    <p:extLst>
      <p:ext uri="{BB962C8B-B14F-4D97-AF65-F5344CB8AC3E}">
        <p14:creationId xmlns:p14="http://schemas.microsoft.com/office/powerpoint/2010/main" val="24070583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AF57B6-F1D4-2689-92CC-81E6746396D6}"/>
              </a:ext>
            </a:extLst>
          </p:cNvPr>
          <p:cNvSpPr>
            <a:spLocks noGrp="1"/>
          </p:cNvSpPr>
          <p:nvPr>
            <p:ph idx="1"/>
          </p:nvPr>
        </p:nvSpPr>
        <p:spPr>
          <a:xfrm>
            <a:off x="641048" y="1488613"/>
            <a:ext cx="8596668" cy="3880773"/>
          </a:xfrm>
        </p:spPr>
        <p:txBody>
          <a:bodyPr>
            <a:normAutofit/>
          </a:bodyPr>
          <a:lstStyle/>
          <a:p>
            <a:r>
              <a:rPr lang="en-GB" sz="2800" dirty="0"/>
              <a:t>Being burnt in wildfires</a:t>
            </a:r>
          </a:p>
          <a:p>
            <a:pPr marL="0" indent="0">
              <a:buNone/>
            </a:pPr>
            <a:endParaRPr lang="en-GB" sz="2800" dirty="0"/>
          </a:p>
          <a:p>
            <a:r>
              <a:rPr lang="en-GB" sz="2800" dirty="0"/>
              <a:t>Being caught in wire fences</a:t>
            </a:r>
          </a:p>
          <a:p>
            <a:pPr marL="0" indent="0">
              <a:buNone/>
            </a:pPr>
            <a:endParaRPr lang="en-GB" sz="2800" dirty="0"/>
          </a:p>
          <a:p>
            <a:r>
              <a:rPr lang="en-GB" sz="2800" dirty="0"/>
              <a:t>Being chased &amp; attacked by dogs</a:t>
            </a:r>
            <a:endParaRPr lang="en-AU" sz="2800" dirty="0"/>
          </a:p>
        </p:txBody>
      </p:sp>
      <p:sp>
        <p:nvSpPr>
          <p:cNvPr id="5" name="Title 4">
            <a:extLst>
              <a:ext uri="{FF2B5EF4-FFF2-40B4-BE49-F238E27FC236}">
                <a16:creationId xmlns:a16="http://schemas.microsoft.com/office/drawing/2014/main" id="{5C7B8BDB-6167-9EF9-665D-B58A8AA69F30}"/>
              </a:ext>
            </a:extLst>
          </p:cNvPr>
          <p:cNvSpPr>
            <a:spLocks noGrp="1"/>
          </p:cNvSpPr>
          <p:nvPr>
            <p:ph type="title"/>
          </p:nvPr>
        </p:nvSpPr>
        <p:spPr>
          <a:xfrm>
            <a:off x="88076" y="165475"/>
            <a:ext cx="11166764" cy="955964"/>
          </a:xfrm>
        </p:spPr>
        <p:txBody>
          <a:bodyPr>
            <a:normAutofit/>
          </a:bodyPr>
          <a:lstStyle/>
          <a:p>
            <a:r>
              <a:rPr lang="en-GB" dirty="0"/>
              <a:t>			</a:t>
            </a:r>
            <a:r>
              <a:rPr lang="en-GB" sz="4000" b="1" dirty="0"/>
              <a:t>Selected cases – Cortisol &amp; CK data</a:t>
            </a:r>
            <a:endParaRPr lang="en-AU" sz="4000" b="1" dirty="0"/>
          </a:p>
        </p:txBody>
      </p:sp>
    </p:spTree>
    <p:extLst>
      <p:ext uri="{BB962C8B-B14F-4D97-AF65-F5344CB8AC3E}">
        <p14:creationId xmlns:p14="http://schemas.microsoft.com/office/powerpoint/2010/main" val="33979489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D8C26-45DE-96B3-75AA-5897DDBB3E40}"/>
              </a:ext>
            </a:extLst>
          </p:cNvPr>
          <p:cNvSpPr>
            <a:spLocks noGrp="1"/>
          </p:cNvSpPr>
          <p:nvPr>
            <p:ph type="title"/>
          </p:nvPr>
        </p:nvSpPr>
        <p:spPr>
          <a:xfrm>
            <a:off x="677690" y="247332"/>
            <a:ext cx="8596668" cy="623455"/>
          </a:xfrm>
        </p:spPr>
        <p:txBody>
          <a:bodyPr>
            <a:normAutofit fontScale="90000"/>
          </a:bodyPr>
          <a:lstStyle/>
          <a:p>
            <a:r>
              <a:rPr lang="en-GB" b="1" dirty="0"/>
              <a:t>Black Summer Bush Fires</a:t>
            </a:r>
            <a:endParaRPr lang="en-AU" b="1" dirty="0"/>
          </a:p>
        </p:txBody>
      </p:sp>
      <p:graphicFrame>
        <p:nvGraphicFramePr>
          <p:cNvPr id="4" name="Table 4">
            <a:extLst>
              <a:ext uri="{FF2B5EF4-FFF2-40B4-BE49-F238E27FC236}">
                <a16:creationId xmlns:a16="http://schemas.microsoft.com/office/drawing/2014/main" id="{1F1B2ECD-CD3C-0C3E-10C6-FEA98A9770F4}"/>
              </a:ext>
            </a:extLst>
          </p:cNvPr>
          <p:cNvGraphicFramePr>
            <a:graphicFrameLocks noGrp="1"/>
          </p:cNvGraphicFramePr>
          <p:nvPr>
            <p:ph idx="1"/>
            <p:extLst>
              <p:ext uri="{D42A27DB-BD31-4B8C-83A1-F6EECF244321}">
                <p14:modId xmlns:p14="http://schemas.microsoft.com/office/powerpoint/2010/main" val="180861099"/>
              </p:ext>
            </p:extLst>
          </p:nvPr>
        </p:nvGraphicFramePr>
        <p:xfrm>
          <a:off x="803564" y="1357025"/>
          <a:ext cx="8764296" cy="4383187"/>
        </p:xfrm>
        <a:graphic>
          <a:graphicData uri="http://schemas.openxmlformats.org/drawingml/2006/table">
            <a:tbl>
              <a:tblPr firstRow="1" bandRow="1">
                <a:tableStyleId>{5C22544A-7EE6-4342-B048-85BDC9FD1C3A}</a:tableStyleId>
              </a:tblPr>
              <a:tblGrid>
                <a:gridCol w="1152066">
                  <a:extLst>
                    <a:ext uri="{9D8B030D-6E8A-4147-A177-3AD203B41FA5}">
                      <a16:colId xmlns:a16="http://schemas.microsoft.com/office/drawing/2014/main" val="1009503495"/>
                    </a:ext>
                  </a:extLst>
                </a:gridCol>
                <a:gridCol w="1268705">
                  <a:extLst>
                    <a:ext uri="{9D8B030D-6E8A-4147-A177-3AD203B41FA5}">
                      <a16:colId xmlns:a16="http://schemas.microsoft.com/office/drawing/2014/main" val="2463012571"/>
                    </a:ext>
                  </a:extLst>
                </a:gridCol>
                <a:gridCol w="1268705">
                  <a:extLst>
                    <a:ext uri="{9D8B030D-6E8A-4147-A177-3AD203B41FA5}">
                      <a16:colId xmlns:a16="http://schemas.microsoft.com/office/drawing/2014/main" val="147194613"/>
                    </a:ext>
                  </a:extLst>
                </a:gridCol>
                <a:gridCol w="1268705">
                  <a:extLst>
                    <a:ext uri="{9D8B030D-6E8A-4147-A177-3AD203B41FA5}">
                      <a16:colId xmlns:a16="http://schemas.microsoft.com/office/drawing/2014/main" val="3440380202"/>
                    </a:ext>
                  </a:extLst>
                </a:gridCol>
                <a:gridCol w="1268705">
                  <a:extLst>
                    <a:ext uri="{9D8B030D-6E8A-4147-A177-3AD203B41FA5}">
                      <a16:colId xmlns:a16="http://schemas.microsoft.com/office/drawing/2014/main" val="437248430"/>
                    </a:ext>
                  </a:extLst>
                </a:gridCol>
                <a:gridCol w="1268705">
                  <a:extLst>
                    <a:ext uri="{9D8B030D-6E8A-4147-A177-3AD203B41FA5}">
                      <a16:colId xmlns:a16="http://schemas.microsoft.com/office/drawing/2014/main" val="842584927"/>
                    </a:ext>
                  </a:extLst>
                </a:gridCol>
                <a:gridCol w="1268705">
                  <a:extLst>
                    <a:ext uri="{9D8B030D-6E8A-4147-A177-3AD203B41FA5}">
                      <a16:colId xmlns:a16="http://schemas.microsoft.com/office/drawing/2014/main" val="3358578084"/>
                    </a:ext>
                  </a:extLst>
                </a:gridCol>
              </a:tblGrid>
              <a:tr h="473865">
                <a:tc>
                  <a:txBody>
                    <a:bodyPr/>
                    <a:lstStyle/>
                    <a:p>
                      <a:r>
                        <a:rPr lang="en-GB" dirty="0"/>
                        <a:t>Name</a:t>
                      </a:r>
                      <a:endParaRPr lang="en-AU" dirty="0"/>
                    </a:p>
                  </a:txBody>
                  <a:tcPr/>
                </a:tc>
                <a:tc>
                  <a:txBody>
                    <a:bodyPr/>
                    <a:lstStyle/>
                    <a:p>
                      <a:r>
                        <a:rPr lang="en-GB" dirty="0"/>
                        <a:t>Date</a:t>
                      </a:r>
                      <a:endParaRPr lang="en-AU" dirty="0"/>
                    </a:p>
                  </a:txBody>
                  <a:tcPr/>
                </a:tc>
                <a:tc>
                  <a:txBody>
                    <a:bodyPr/>
                    <a:lstStyle/>
                    <a:p>
                      <a:r>
                        <a:rPr lang="en-GB" dirty="0"/>
                        <a:t>CK</a:t>
                      </a:r>
                      <a:endParaRPr lang="en-AU" dirty="0"/>
                    </a:p>
                  </a:txBody>
                  <a:tcPr/>
                </a:tc>
                <a:tc>
                  <a:txBody>
                    <a:bodyPr/>
                    <a:lstStyle/>
                    <a:p>
                      <a:r>
                        <a:rPr lang="en-GB" dirty="0" err="1"/>
                        <a:t>Cort</a:t>
                      </a:r>
                      <a:endParaRPr lang="en-AU" dirty="0"/>
                    </a:p>
                  </a:txBody>
                  <a:tcPr/>
                </a:tc>
                <a:tc>
                  <a:txBody>
                    <a:bodyPr/>
                    <a:lstStyle/>
                    <a:p>
                      <a:r>
                        <a:rPr lang="en-GB" dirty="0"/>
                        <a:t>Date</a:t>
                      </a:r>
                      <a:endParaRPr lang="en-AU" dirty="0"/>
                    </a:p>
                  </a:txBody>
                  <a:tcPr/>
                </a:tc>
                <a:tc>
                  <a:txBody>
                    <a:bodyPr/>
                    <a:lstStyle/>
                    <a:p>
                      <a:r>
                        <a:rPr lang="en-GB" dirty="0"/>
                        <a:t>CK</a:t>
                      </a:r>
                      <a:endParaRPr lang="en-AU" dirty="0"/>
                    </a:p>
                  </a:txBody>
                  <a:tcPr/>
                </a:tc>
                <a:tc>
                  <a:txBody>
                    <a:bodyPr/>
                    <a:lstStyle/>
                    <a:p>
                      <a:r>
                        <a:rPr lang="en-GB" dirty="0" err="1"/>
                        <a:t>Cort</a:t>
                      </a:r>
                      <a:endParaRPr lang="en-AU" dirty="0"/>
                    </a:p>
                  </a:txBody>
                  <a:tcPr/>
                </a:tc>
                <a:extLst>
                  <a:ext uri="{0D108BD9-81ED-4DB2-BD59-A6C34878D82A}">
                    <a16:rowId xmlns:a16="http://schemas.microsoft.com/office/drawing/2014/main" val="3970038326"/>
                  </a:ext>
                </a:extLst>
              </a:tr>
              <a:tr h="473865">
                <a:tc>
                  <a:txBody>
                    <a:bodyPr/>
                    <a:lstStyle/>
                    <a:p>
                      <a:r>
                        <a:rPr lang="en-GB" dirty="0"/>
                        <a:t>Steff</a:t>
                      </a:r>
                      <a:endParaRPr lang="en-AU" dirty="0"/>
                    </a:p>
                  </a:txBody>
                  <a:tcPr/>
                </a:tc>
                <a:tc>
                  <a:txBody>
                    <a:bodyPr/>
                    <a:lstStyle/>
                    <a:p>
                      <a:r>
                        <a:rPr lang="en-GB" dirty="0"/>
                        <a:t>31/1/20</a:t>
                      </a:r>
                      <a:endParaRPr lang="en-AU" dirty="0"/>
                    </a:p>
                  </a:txBody>
                  <a:tcPr/>
                </a:tc>
                <a:tc>
                  <a:txBody>
                    <a:bodyPr/>
                    <a:lstStyle/>
                    <a:p>
                      <a:r>
                        <a:rPr lang="en-GB" dirty="0"/>
                        <a:t>6825</a:t>
                      </a:r>
                      <a:endParaRPr lang="en-AU" dirty="0"/>
                    </a:p>
                  </a:txBody>
                  <a:tcPr/>
                </a:tc>
                <a:tc>
                  <a:txBody>
                    <a:bodyPr/>
                    <a:lstStyle/>
                    <a:p>
                      <a:r>
                        <a:rPr lang="en-GB" dirty="0"/>
                        <a:t>112</a:t>
                      </a:r>
                      <a:endParaRPr lang="en-AU" dirty="0"/>
                    </a:p>
                  </a:txBody>
                  <a:tcPr/>
                </a:tc>
                <a:tc>
                  <a:txBody>
                    <a:bodyPr/>
                    <a:lstStyle/>
                    <a:p>
                      <a:r>
                        <a:rPr lang="en-GB" dirty="0"/>
                        <a:t>15/4/20</a:t>
                      </a:r>
                      <a:endParaRPr lang="en-AU" dirty="0"/>
                    </a:p>
                  </a:txBody>
                  <a:tcPr/>
                </a:tc>
                <a:tc>
                  <a:txBody>
                    <a:bodyPr/>
                    <a:lstStyle/>
                    <a:p>
                      <a:r>
                        <a:rPr lang="en-GB" dirty="0"/>
                        <a:t>4867</a:t>
                      </a:r>
                      <a:endParaRPr lang="en-AU" dirty="0"/>
                    </a:p>
                  </a:txBody>
                  <a:tcPr/>
                </a:tc>
                <a:tc>
                  <a:txBody>
                    <a:bodyPr/>
                    <a:lstStyle/>
                    <a:p>
                      <a:r>
                        <a:rPr lang="en-GB" dirty="0"/>
                        <a:t>36</a:t>
                      </a:r>
                      <a:endParaRPr lang="en-AU" dirty="0"/>
                    </a:p>
                  </a:txBody>
                  <a:tcPr/>
                </a:tc>
                <a:extLst>
                  <a:ext uri="{0D108BD9-81ED-4DB2-BD59-A6C34878D82A}">
                    <a16:rowId xmlns:a16="http://schemas.microsoft.com/office/drawing/2014/main" val="3302420403"/>
                  </a:ext>
                </a:extLst>
              </a:tr>
              <a:tr h="473865">
                <a:tc>
                  <a:txBody>
                    <a:bodyPr/>
                    <a:lstStyle/>
                    <a:p>
                      <a:r>
                        <a:rPr lang="en-GB" dirty="0"/>
                        <a:t>Cinders</a:t>
                      </a:r>
                      <a:endParaRPr lang="en-AU" dirty="0"/>
                    </a:p>
                  </a:txBody>
                  <a:tcPr/>
                </a:tc>
                <a:tc>
                  <a:txBody>
                    <a:bodyPr/>
                    <a:lstStyle/>
                    <a:p>
                      <a:r>
                        <a:rPr lang="en-GB" dirty="0"/>
                        <a:t>5/2/20</a:t>
                      </a:r>
                      <a:endParaRPr lang="en-AU" dirty="0"/>
                    </a:p>
                  </a:txBody>
                  <a:tcPr/>
                </a:tc>
                <a:tc>
                  <a:txBody>
                    <a:bodyPr/>
                    <a:lstStyle/>
                    <a:p>
                      <a:r>
                        <a:rPr lang="en-GB" dirty="0"/>
                        <a:t>6097</a:t>
                      </a:r>
                      <a:endParaRPr lang="en-AU" dirty="0"/>
                    </a:p>
                  </a:txBody>
                  <a:tcPr/>
                </a:tc>
                <a:tc>
                  <a:txBody>
                    <a:bodyPr/>
                    <a:lstStyle/>
                    <a:p>
                      <a:r>
                        <a:rPr lang="en-GB" dirty="0"/>
                        <a:t>178</a:t>
                      </a:r>
                      <a:endParaRPr lang="en-AU" dirty="0"/>
                    </a:p>
                  </a:txBody>
                  <a:tcPr/>
                </a:tc>
                <a:tc>
                  <a:txBody>
                    <a:bodyPr/>
                    <a:lstStyle/>
                    <a:p>
                      <a:r>
                        <a:rPr lang="en-GB" dirty="0"/>
                        <a:t>25/3/20</a:t>
                      </a:r>
                      <a:endParaRPr lang="en-AU" dirty="0"/>
                    </a:p>
                  </a:txBody>
                  <a:tcPr/>
                </a:tc>
                <a:tc>
                  <a:txBody>
                    <a:bodyPr/>
                    <a:lstStyle/>
                    <a:p>
                      <a:r>
                        <a:rPr lang="en-GB" dirty="0"/>
                        <a:t>1093</a:t>
                      </a:r>
                      <a:endParaRPr lang="en-AU" dirty="0"/>
                    </a:p>
                  </a:txBody>
                  <a:tcPr/>
                </a:tc>
                <a:tc>
                  <a:txBody>
                    <a:bodyPr/>
                    <a:lstStyle/>
                    <a:p>
                      <a:r>
                        <a:rPr lang="en-GB" dirty="0"/>
                        <a:t>46</a:t>
                      </a:r>
                      <a:endParaRPr lang="en-AU" dirty="0"/>
                    </a:p>
                  </a:txBody>
                  <a:tcPr/>
                </a:tc>
                <a:extLst>
                  <a:ext uri="{0D108BD9-81ED-4DB2-BD59-A6C34878D82A}">
                    <a16:rowId xmlns:a16="http://schemas.microsoft.com/office/drawing/2014/main" val="3823916830"/>
                  </a:ext>
                </a:extLst>
              </a:tr>
              <a:tr h="473865">
                <a:tc>
                  <a:txBody>
                    <a:bodyPr/>
                    <a:lstStyle/>
                    <a:p>
                      <a:r>
                        <a:rPr lang="en-GB" dirty="0"/>
                        <a:t>Sparkles</a:t>
                      </a:r>
                      <a:endParaRPr lang="en-AU" dirty="0"/>
                    </a:p>
                  </a:txBody>
                  <a:tcPr/>
                </a:tc>
                <a:tc>
                  <a:txBody>
                    <a:bodyPr/>
                    <a:lstStyle/>
                    <a:p>
                      <a:r>
                        <a:rPr lang="en-GB" dirty="0"/>
                        <a:t>5/2/20</a:t>
                      </a:r>
                      <a:endParaRPr lang="en-AU" dirty="0"/>
                    </a:p>
                  </a:txBody>
                  <a:tcPr/>
                </a:tc>
                <a:tc>
                  <a:txBody>
                    <a:bodyPr/>
                    <a:lstStyle/>
                    <a:p>
                      <a:r>
                        <a:rPr lang="en-GB" dirty="0"/>
                        <a:t>3872</a:t>
                      </a:r>
                      <a:endParaRPr lang="en-AU" dirty="0"/>
                    </a:p>
                  </a:txBody>
                  <a:tcPr/>
                </a:tc>
                <a:tc>
                  <a:txBody>
                    <a:bodyPr/>
                    <a:lstStyle/>
                    <a:p>
                      <a:r>
                        <a:rPr lang="en-GB" dirty="0"/>
                        <a:t>161</a:t>
                      </a:r>
                      <a:endParaRPr lang="en-AU" dirty="0"/>
                    </a:p>
                  </a:txBody>
                  <a:tcPr/>
                </a:tc>
                <a:tc>
                  <a:txBody>
                    <a:bodyPr/>
                    <a:lstStyle/>
                    <a:p>
                      <a:r>
                        <a:rPr lang="en-GB" dirty="0"/>
                        <a:t>15/3/20</a:t>
                      </a:r>
                      <a:endParaRPr lang="en-AU" dirty="0"/>
                    </a:p>
                  </a:txBody>
                  <a:tcPr/>
                </a:tc>
                <a:tc>
                  <a:txBody>
                    <a:bodyPr/>
                    <a:lstStyle/>
                    <a:p>
                      <a:r>
                        <a:rPr lang="en-GB" dirty="0"/>
                        <a:t>370</a:t>
                      </a:r>
                      <a:endParaRPr lang="en-AU" dirty="0"/>
                    </a:p>
                  </a:txBody>
                  <a:tcPr/>
                </a:tc>
                <a:tc>
                  <a:txBody>
                    <a:bodyPr/>
                    <a:lstStyle/>
                    <a:p>
                      <a:r>
                        <a:rPr lang="en-GB" dirty="0"/>
                        <a:t>24</a:t>
                      </a:r>
                      <a:endParaRPr lang="en-AU" dirty="0"/>
                    </a:p>
                  </a:txBody>
                  <a:tcPr/>
                </a:tc>
                <a:extLst>
                  <a:ext uri="{0D108BD9-81ED-4DB2-BD59-A6C34878D82A}">
                    <a16:rowId xmlns:a16="http://schemas.microsoft.com/office/drawing/2014/main" val="2693611570"/>
                  </a:ext>
                </a:extLst>
              </a:tr>
              <a:tr h="473865">
                <a:tc gridSpan="7">
                  <a:txBody>
                    <a:bodyPr/>
                    <a:lstStyle/>
                    <a:p>
                      <a:r>
                        <a:rPr lang="en-GB" dirty="0"/>
                        <a:t>Kenny         </a:t>
                      </a:r>
                      <a:r>
                        <a:rPr lang="en-GB"/>
                        <a:t>5/2/20       4281           170              7/2/20     11664            </a:t>
                      </a:r>
                      <a:r>
                        <a:rPr lang="en-GB" dirty="0"/>
                        <a:t>87</a:t>
                      </a:r>
                      <a:endParaRPr lang="en-AU" dirty="0"/>
                    </a:p>
                  </a:txBody>
                  <a:tcPr/>
                </a:tc>
                <a:tc hMerge="1">
                  <a:txBody>
                    <a:bodyPr/>
                    <a:lstStyle/>
                    <a:p>
                      <a:endParaRPr lang="en-AU" dirty="0"/>
                    </a:p>
                  </a:txBody>
                  <a:tcPr/>
                </a:tc>
                <a:tc hMerge="1">
                  <a:txBody>
                    <a:bodyPr/>
                    <a:lstStyle/>
                    <a:p>
                      <a:endParaRPr lang="en-AU" dirty="0"/>
                    </a:p>
                  </a:txBody>
                  <a:tcPr/>
                </a:tc>
                <a:tc hMerge="1">
                  <a:txBody>
                    <a:bodyPr/>
                    <a:lstStyle/>
                    <a:p>
                      <a:endParaRPr lang="en-AU" dirty="0"/>
                    </a:p>
                  </a:txBody>
                  <a:tcPr/>
                </a:tc>
                <a:tc hMerge="1">
                  <a:txBody>
                    <a:bodyPr/>
                    <a:lstStyle/>
                    <a:p>
                      <a:endParaRPr lang="en-AU" dirty="0"/>
                    </a:p>
                  </a:txBody>
                  <a:tcPr/>
                </a:tc>
                <a:tc hMerge="1">
                  <a:txBody>
                    <a:bodyPr/>
                    <a:lstStyle/>
                    <a:p>
                      <a:endParaRPr lang="en-AU" dirty="0"/>
                    </a:p>
                  </a:txBody>
                  <a:tcPr/>
                </a:tc>
                <a:tc hMerge="1">
                  <a:txBody>
                    <a:bodyPr/>
                    <a:lstStyle/>
                    <a:p>
                      <a:endParaRPr lang="en-AU" dirty="0"/>
                    </a:p>
                  </a:txBody>
                  <a:tcPr/>
                </a:tc>
                <a:extLst>
                  <a:ext uri="{0D108BD9-81ED-4DB2-BD59-A6C34878D82A}">
                    <a16:rowId xmlns:a16="http://schemas.microsoft.com/office/drawing/2014/main" val="1751057946"/>
                  </a:ext>
                </a:extLst>
              </a:tr>
              <a:tr h="614741">
                <a:tc>
                  <a:txBody>
                    <a:bodyPr/>
                    <a:lstStyle/>
                    <a:p>
                      <a:r>
                        <a:rPr lang="en-GB" dirty="0"/>
                        <a:t>Shannon</a:t>
                      </a:r>
                      <a:endParaRPr lang="en-AU" dirty="0"/>
                    </a:p>
                  </a:txBody>
                  <a:tcPr/>
                </a:tc>
                <a:tc>
                  <a:txBody>
                    <a:bodyPr/>
                    <a:lstStyle/>
                    <a:p>
                      <a:r>
                        <a:rPr lang="en-GB" dirty="0"/>
                        <a:t>26/1/20</a:t>
                      </a:r>
                      <a:endParaRPr lang="en-AU" dirty="0"/>
                    </a:p>
                  </a:txBody>
                  <a:tcPr/>
                </a:tc>
                <a:tc>
                  <a:txBody>
                    <a:bodyPr/>
                    <a:lstStyle/>
                    <a:p>
                      <a:r>
                        <a:rPr lang="en-GB" dirty="0"/>
                        <a:t>2568</a:t>
                      </a:r>
                      <a:endParaRPr lang="en-AU" dirty="0"/>
                    </a:p>
                  </a:txBody>
                  <a:tcPr/>
                </a:tc>
                <a:tc>
                  <a:txBody>
                    <a:bodyPr/>
                    <a:lstStyle/>
                    <a:p>
                      <a:r>
                        <a:rPr lang="en-GB" dirty="0"/>
                        <a:t>362</a:t>
                      </a:r>
                      <a:endParaRPr lang="en-AU" dirty="0"/>
                    </a:p>
                  </a:txBody>
                  <a:tcPr/>
                </a:tc>
                <a:tc>
                  <a:txBody>
                    <a:bodyPr/>
                    <a:lstStyle/>
                    <a:p>
                      <a:r>
                        <a:rPr lang="en-GB" dirty="0"/>
                        <a:t>15/3/20</a:t>
                      </a:r>
                      <a:endParaRPr lang="en-AU" dirty="0"/>
                    </a:p>
                  </a:txBody>
                  <a:tcPr/>
                </a:tc>
                <a:tc>
                  <a:txBody>
                    <a:bodyPr/>
                    <a:lstStyle/>
                    <a:p>
                      <a:r>
                        <a:rPr lang="en-GB" dirty="0"/>
                        <a:t>9965</a:t>
                      </a:r>
                      <a:endParaRPr lang="en-AU" dirty="0"/>
                    </a:p>
                  </a:txBody>
                  <a:tcPr/>
                </a:tc>
                <a:tc>
                  <a:txBody>
                    <a:bodyPr/>
                    <a:lstStyle/>
                    <a:p>
                      <a:r>
                        <a:rPr lang="en-GB" dirty="0"/>
                        <a:t>98</a:t>
                      </a:r>
                      <a:endParaRPr lang="en-AU" dirty="0"/>
                    </a:p>
                  </a:txBody>
                  <a:tcPr/>
                </a:tc>
                <a:extLst>
                  <a:ext uri="{0D108BD9-81ED-4DB2-BD59-A6C34878D82A}">
                    <a16:rowId xmlns:a16="http://schemas.microsoft.com/office/drawing/2014/main" val="882049824"/>
                  </a:ext>
                </a:extLst>
              </a:tr>
              <a:tr h="1399121">
                <a:tc gridSpan="7">
                  <a:txBody>
                    <a:bodyPr/>
                    <a:lstStyle/>
                    <a:p>
                      <a:endParaRPr lang="en-AU" dirty="0"/>
                    </a:p>
                  </a:txBody>
                  <a:tcPr/>
                </a:tc>
                <a:tc hMerge="1">
                  <a:txBody>
                    <a:bodyPr/>
                    <a:lstStyle/>
                    <a:p>
                      <a:endParaRPr lang="en-AU" dirty="0"/>
                    </a:p>
                  </a:txBody>
                  <a:tcPr/>
                </a:tc>
                <a:tc hMerge="1">
                  <a:txBody>
                    <a:bodyPr/>
                    <a:lstStyle/>
                    <a:p>
                      <a:endParaRPr lang="en-AU" dirty="0"/>
                    </a:p>
                  </a:txBody>
                  <a:tcPr/>
                </a:tc>
                <a:tc hMerge="1">
                  <a:txBody>
                    <a:bodyPr/>
                    <a:lstStyle/>
                    <a:p>
                      <a:endParaRPr lang="en-AU" dirty="0"/>
                    </a:p>
                  </a:txBody>
                  <a:tcPr/>
                </a:tc>
                <a:tc hMerge="1">
                  <a:txBody>
                    <a:bodyPr/>
                    <a:lstStyle/>
                    <a:p>
                      <a:endParaRPr lang="en-AU" dirty="0"/>
                    </a:p>
                  </a:txBody>
                  <a:tcPr/>
                </a:tc>
                <a:tc hMerge="1">
                  <a:txBody>
                    <a:bodyPr/>
                    <a:lstStyle/>
                    <a:p>
                      <a:endParaRPr lang="en-AU" dirty="0"/>
                    </a:p>
                  </a:txBody>
                  <a:tcPr/>
                </a:tc>
                <a:tc hMerge="1">
                  <a:txBody>
                    <a:bodyPr/>
                    <a:lstStyle/>
                    <a:p>
                      <a:endParaRPr lang="en-AU" dirty="0"/>
                    </a:p>
                  </a:txBody>
                  <a:tcPr/>
                </a:tc>
                <a:extLst>
                  <a:ext uri="{0D108BD9-81ED-4DB2-BD59-A6C34878D82A}">
                    <a16:rowId xmlns:a16="http://schemas.microsoft.com/office/drawing/2014/main" val="1430846661"/>
                  </a:ext>
                </a:extLst>
              </a:tr>
            </a:tbl>
          </a:graphicData>
        </a:graphic>
      </p:graphicFrame>
      <p:sp>
        <p:nvSpPr>
          <p:cNvPr id="6" name="TextBox 5">
            <a:extLst>
              <a:ext uri="{FF2B5EF4-FFF2-40B4-BE49-F238E27FC236}">
                <a16:creationId xmlns:a16="http://schemas.microsoft.com/office/drawing/2014/main" id="{E4240438-451C-A0A6-FFDE-1223D565C4F5}"/>
              </a:ext>
            </a:extLst>
          </p:cNvPr>
          <p:cNvSpPr txBox="1"/>
          <p:nvPr/>
        </p:nvSpPr>
        <p:spPr>
          <a:xfrm>
            <a:off x="677690" y="5599337"/>
            <a:ext cx="6099462" cy="646331"/>
          </a:xfrm>
          <a:prstGeom prst="rect">
            <a:avLst/>
          </a:prstGeom>
          <a:noFill/>
        </p:spPr>
        <p:txBody>
          <a:bodyPr wrap="square">
            <a:spAutoFit/>
          </a:bodyPr>
          <a:lstStyle/>
          <a:p>
            <a:r>
              <a:rPr lang="en-AU" dirty="0"/>
              <a:t>CK Normal  203-6868 U/L </a:t>
            </a:r>
          </a:p>
          <a:p>
            <a:r>
              <a:rPr lang="en-AU" dirty="0"/>
              <a:t>CORT Normal  &lt; 50nmol</a:t>
            </a:r>
          </a:p>
        </p:txBody>
      </p:sp>
    </p:spTree>
    <p:extLst>
      <p:ext uri="{BB962C8B-B14F-4D97-AF65-F5344CB8AC3E}">
        <p14:creationId xmlns:p14="http://schemas.microsoft.com/office/powerpoint/2010/main" val="29577297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D40DC-B075-4816-E63D-4DC80705418E}"/>
              </a:ext>
            </a:extLst>
          </p:cNvPr>
          <p:cNvSpPr>
            <a:spLocks noGrp="1"/>
          </p:cNvSpPr>
          <p:nvPr>
            <p:ph type="title"/>
          </p:nvPr>
        </p:nvSpPr>
        <p:spPr>
          <a:xfrm>
            <a:off x="601493" y="157018"/>
            <a:ext cx="8590511" cy="827315"/>
          </a:xfrm>
        </p:spPr>
        <p:txBody>
          <a:bodyPr/>
          <a:lstStyle/>
          <a:p>
            <a:r>
              <a:rPr lang="en-GB" dirty="0"/>
              <a:t>					</a:t>
            </a:r>
            <a:r>
              <a:rPr lang="en-GB" b="1" dirty="0"/>
              <a:t>Cinder’s  story</a:t>
            </a:r>
            <a:endParaRPr lang="en-AU" b="1" dirty="0"/>
          </a:p>
        </p:txBody>
      </p:sp>
      <p:pic>
        <p:nvPicPr>
          <p:cNvPr id="5" name="Content Placeholder 4" descr="A kangaroo with its baby in its pouch&#10;&#10;Description automatically generated">
            <a:extLst>
              <a:ext uri="{FF2B5EF4-FFF2-40B4-BE49-F238E27FC236}">
                <a16:creationId xmlns:a16="http://schemas.microsoft.com/office/drawing/2014/main" id="{56E2E1A5-5847-AAF1-F4B1-16AC0D5A0D1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92004" y="1368208"/>
            <a:ext cx="2911077" cy="3881437"/>
          </a:xfrm>
        </p:spPr>
      </p:pic>
      <p:sp>
        <p:nvSpPr>
          <p:cNvPr id="6" name="TextBox 5">
            <a:extLst>
              <a:ext uri="{FF2B5EF4-FFF2-40B4-BE49-F238E27FC236}">
                <a16:creationId xmlns:a16="http://schemas.microsoft.com/office/drawing/2014/main" id="{0BC79A32-B31E-DD26-87D9-F90C5009B6E3}"/>
              </a:ext>
            </a:extLst>
          </p:cNvPr>
          <p:cNvSpPr txBox="1"/>
          <p:nvPr/>
        </p:nvSpPr>
        <p:spPr>
          <a:xfrm>
            <a:off x="445810" y="797510"/>
            <a:ext cx="7534893" cy="5693866"/>
          </a:xfrm>
          <a:prstGeom prst="rect">
            <a:avLst/>
          </a:prstGeom>
          <a:noFill/>
        </p:spPr>
        <p:txBody>
          <a:bodyPr wrap="square" rtlCol="0">
            <a:spAutoFit/>
          </a:bodyPr>
          <a:lstStyle/>
          <a:p>
            <a:endParaRPr lang="en-GB" sz="2800" dirty="0"/>
          </a:p>
          <a:p>
            <a:pPr marL="285750" indent="-285750">
              <a:buFont typeface="Arial" panose="020B0604020202020204" pitchFamily="34" charset="0"/>
              <a:buChar char="•"/>
            </a:pPr>
            <a:r>
              <a:rPr lang="en-GB" sz="2800" dirty="0"/>
              <a:t>One of the 30 burns cases brought to Possumwood. One of the worst burns cases.</a:t>
            </a:r>
          </a:p>
          <a:p>
            <a:endParaRPr lang="en-GB" sz="1000" dirty="0"/>
          </a:p>
          <a:p>
            <a:pPr marL="285750" indent="-285750">
              <a:buFont typeface="Arial" panose="020B0604020202020204" pitchFamily="34" charset="0"/>
              <a:buChar char="•"/>
            </a:pPr>
            <a:r>
              <a:rPr lang="en-GB" sz="2800" dirty="0"/>
              <a:t>Cinders, 3 ½ years after rescue, treatment and her recovery from the fires.</a:t>
            </a:r>
          </a:p>
          <a:p>
            <a:endParaRPr lang="en-GB" dirty="0"/>
          </a:p>
          <a:p>
            <a:pPr marL="285750" indent="-285750">
              <a:buFont typeface="Arial" panose="020B0604020202020204" pitchFamily="34" charset="0"/>
              <a:buChar char="•"/>
            </a:pPr>
            <a:r>
              <a:rPr lang="en-GB" sz="2800" dirty="0"/>
              <a:t>Like the other kangaroos rescued and treated at Possumwood after the fires, she spent her rehabilitation with others inside receiving attention</a:t>
            </a:r>
          </a:p>
          <a:p>
            <a:r>
              <a:rPr lang="en-GB" sz="2800" dirty="0"/>
              <a:t>.</a:t>
            </a:r>
            <a:endParaRPr lang="en-GB" sz="1000" dirty="0"/>
          </a:p>
          <a:p>
            <a:pPr marL="285750" indent="-285750">
              <a:buFont typeface="Arial" panose="020B0604020202020204" pitchFamily="34" charset="0"/>
              <a:buChar char="•"/>
            </a:pPr>
            <a:r>
              <a:rPr lang="en-GB" sz="2800" dirty="0"/>
              <a:t>Cinders has been released successfully and  has had joeys.</a:t>
            </a:r>
            <a:endParaRPr lang="en-AU" sz="2800" dirty="0"/>
          </a:p>
        </p:txBody>
      </p:sp>
      <p:sp>
        <p:nvSpPr>
          <p:cNvPr id="7" name="TextBox 6">
            <a:extLst>
              <a:ext uri="{FF2B5EF4-FFF2-40B4-BE49-F238E27FC236}">
                <a16:creationId xmlns:a16="http://schemas.microsoft.com/office/drawing/2014/main" id="{B9667D48-3213-0FC0-0D1B-8F156B4DD324}"/>
              </a:ext>
            </a:extLst>
          </p:cNvPr>
          <p:cNvSpPr txBox="1"/>
          <p:nvPr/>
        </p:nvSpPr>
        <p:spPr>
          <a:xfrm>
            <a:off x="9852885" y="5356430"/>
            <a:ext cx="1589314" cy="523220"/>
          </a:xfrm>
          <a:prstGeom prst="rect">
            <a:avLst/>
          </a:prstGeom>
          <a:noFill/>
        </p:spPr>
        <p:txBody>
          <a:bodyPr wrap="square" rtlCol="0">
            <a:spAutoFit/>
          </a:bodyPr>
          <a:lstStyle/>
          <a:p>
            <a:r>
              <a:rPr lang="en-GB" sz="2800" dirty="0"/>
              <a:t>Cinders</a:t>
            </a:r>
            <a:endParaRPr lang="en-AU" sz="2800" dirty="0"/>
          </a:p>
        </p:txBody>
      </p:sp>
    </p:spTree>
    <p:extLst>
      <p:ext uri="{BB962C8B-B14F-4D97-AF65-F5344CB8AC3E}">
        <p14:creationId xmlns:p14="http://schemas.microsoft.com/office/powerpoint/2010/main" val="41344894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E595E-1F1E-CD4A-7269-FC654811A83C}"/>
              </a:ext>
            </a:extLst>
          </p:cNvPr>
          <p:cNvSpPr>
            <a:spLocks noGrp="1"/>
          </p:cNvSpPr>
          <p:nvPr>
            <p:ph type="title"/>
          </p:nvPr>
        </p:nvSpPr>
        <p:spPr>
          <a:xfrm>
            <a:off x="677333" y="147782"/>
            <a:ext cx="8596668" cy="824345"/>
          </a:xfrm>
        </p:spPr>
        <p:txBody>
          <a:bodyPr/>
          <a:lstStyle/>
          <a:p>
            <a:r>
              <a:rPr lang="en-GB" b="1" dirty="0"/>
              <a:t>Observations from the burns case data</a:t>
            </a:r>
            <a:endParaRPr lang="en-AU" b="1" dirty="0"/>
          </a:p>
        </p:txBody>
      </p:sp>
      <p:sp>
        <p:nvSpPr>
          <p:cNvPr id="3" name="Content Placeholder 2">
            <a:extLst>
              <a:ext uri="{FF2B5EF4-FFF2-40B4-BE49-F238E27FC236}">
                <a16:creationId xmlns:a16="http://schemas.microsoft.com/office/drawing/2014/main" id="{35FA6010-08C3-561D-890F-22C44918B7AA}"/>
              </a:ext>
            </a:extLst>
          </p:cNvPr>
          <p:cNvSpPr>
            <a:spLocks noGrp="1"/>
          </p:cNvSpPr>
          <p:nvPr>
            <p:ph idx="1"/>
          </p:nvPr>
        </p:nvSpPr>
        <p:spPr>
          <a:xfrm>
            <a:off x="575733" y="837150"/>
            <a:ext cx="11274522" cy="5351213"/>
          </a:xfrm>
        </p:spPr>
        <p:txBody>
          <a:bodyPr>
            <a:noAutofit/>
          </a:bodyPr>
          <a:lstStyle/>
          <a:p>
            <a:r>
              <a:rPr lang="en-GB" sz="2400" dirty="0"/>
              <a:t>CK approximates normal levels and generally declines further when in a safe care situation.</a:t>
            </a:r>
          </a:p>
          <a:p>
            <a:r>
              <a:rPr lang="en-GB" sz="2400" dirty="0"/>
              <a:t>Those rescued directly from the fires and brought to Possumwood generally had high cortisol levels (</a:t>
            </a:r>
            <a:r>
              <a:rPr lang="en-GB" sz="2400" dirty="0" err="1"/>
              <a:t>eg</a:t>
            </a:r>
            <a:r>
              <a:rPr lang="en-GB" sz="2400" dirty="0"/>
              <a:t> Steff, Cinders, Sparkles and Shannon). </a:t>
            </a:r>
          </a:p>
          <a:p>
            <a:r>
              <a:rPr lang="en-GB" sz="2400" dirty="0"/>
              <a:t> Those coming two months later from other triage centres with different housing and treatment protocols had higher cortisol levels.</a:t>
            </a:r>
          </a:p>
          <a:p>
            <a:r>
              <a:rPr lang="en-GB" sz="2400" dirty="0"/>
              <a:t>Cortisol levels in both cases dropped significantly while in care at Possumwood. </a:t>
            </a:r>
          </a:p>
          <a:p>
            <a:r>
              <a:rPr lang="en-GB" sz="2400" dirty="0"/>
              <a:t>The post-treatment care regime for the burns cases at Possumwood  included:</a:t>
            </a:r>
          </a:p>
          <a:p>
            <a:pPr lvl="1"/>
            <a:r>
              <a:rPr lang="en-GB" sz="2400" dirty="0"/>
              <a:t>Inside recovery </a:t>
            </a:r>
          </a:p>
          <a:p>
            <a:pPr lvl="1"/>
            <a:r>
              <a:rPr lang="en-GB" sz="2400" dirty="0"/>
              <a:t>Group situation recovery</a:t>
            </a:r>
          </a:p>
          <a:p>
            <a:pPr lvl="1"/>
            <a:r>
              <a:rPr lang="en-GB" sz="2400" dirty="0"/>
              <a:t>Constant engagement with Possumwood staff including physio, dressing changes, etc.</a:t>
            </a:r>
            <a:endParaRPr lang="en-AU" sz="2400" dirty="0"/>
          </a:p>
        </p:txBody>
      </p:sp>
    </p:spTree>
    <p:extLst>
      <p:ext uri="{BB962C8B-B14F-4D97-AF65-F5344CB8AC3E}">
        <p14:creationId xmlns:p14="http://schemas.microsoft.com/office/powerpoint/2010/main" val="29435253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A1231-9693-2E4E-33F3-6925EA58CDD4}"/>
              </a:ext>
            </a:extLst>
          </p:cNvPr>
          <p:cNvSpPr>
            <a:spLocks noGrp="1"/>
          </p:cNvSpPr>
          <p:nvPr>
            <p:ph type="title"/>
          </p:nvPr>
        </p:nvSpPr>
        <p:spPr>
          <a:xfrm>
            <a:off x="1490017" y="90054"/>
            <a:ext cx="8596668" cy="1320800"/>
          </a:xfrm>
        </p:spPr>
        <p:txBody>
          <a:bodyPr/>
          <a:lstStyle/>
          <a:p>
            <a:r>
              <a:rPr lang="en-GB" b="1" dirty="0"/>
              <a:t>Wire Fence Entanglement</a:t>
            </a:r>
            <a:endParaRPr lang="en-AU" b="1" dirty="0"/>
          </a:p>
        </p:txBody>
      </p:sp>
      <p:sp>
        <p:nvSpPr>
          <p:cNvPr id="4" name="TextBox 3">
            <a:extLst>
              <a:ext uri="{FF2B5EF4-FFF2-40B4-BE49-F238E27FC236}">
                <a16:creationId xmlns:a16="http://schemas.microsoft.com/office/drawing/2014/main" id="{13087087-615A-9A25-8AE3-6730074CC129}"/>
              </a:ext>
            </a:extLst>
          </p:cNvPr>
          <p:cNvSpPr txBox="1"/>
          <p:nvPr/>
        </p:nvSpPr>
        <p:spPr>
          <a:xfrm>
            <a:off x="636126" y="6211669"/>
            <a:ext cx="6099462" cy="646331"/>
          </a:xfrm>
          <a:prstGeom prst="rect">
            <a:avLst/>
          </a:prstGeom>
          <a:noFill/>
        </p:spPr>
        <p:txBody>
          <a:bodyPr wrap="square">
            <a:spAutoFit/>
          </a:bodyPr>
          <a:lstStyle/>
          <a:p>
            <a:r>
              <a:rPr lang="en-AU" dirty="0"/>
              <a:t>CK Normal  203-6868 U/L </a:t>
            </a:r>
          </a:p>
          <a:p>
            <a:r>
              <a:rPr lang="en-AU" dirty="0"/>
              <a:t>CORT Normal  &lt; 50nmol</a:t>
            </a:r>
          </a:p>
        </p:txBody>
      </p:sp>
      <p:graphicFrame>
        <p:nvGraphicFramePr>
          <p:cNvPr id="9" name="Table 9">
            <a:extLst>
              <a:ext uri="{FF2B5EF4-FFF2-40B4-BE49-F238E27FC236}">
                <a16:creationId xmlns:a16="http://schemas.microsoft.com/office/drawing/2014/main" id="{FFEEA072-9C3A-42FC-89B5-2464878B0C9F}"/>
              </a:ext>
            </a:extLst>
          </p:cNvPr>
          <p:cNvGraphicFramePr>
            <a:graphicFrameLocks noGrp="1"/>
          </p:cNvGraphicFramePr>
          <p:nvPr>
            <p:ph idx="1"/>
            <p:extLst>
              <p:ext uri="{D42A27DB-BD31-4B8C-83A1-F6EECF244321}">
                <p14:modId xmlns:p14="http://schemas.microsoft.com/office/powerpoint/2010/main" val="3349691730"/>
              </p:ext>
            </p:extLst>
          </p:nvPr>
        </p:nvGraphicFramePr>
        <p:xfrm>
          <a:off x="4676102" y="750454"/>
          <a:ext cx="6879772" cy="5887720"/>
        </p:xfrm>
        <a:graphic>
          <a:graphicData uri="http://schemas.openxmlformats.org/drawingml/2006/table">
            <a:tbl>
              <a:tblPr firstRow="1" bandRow="1">
                <a:tableStyleId>{5C22544A-7EE6-4342-B048-85BDC9FD1C3A}</a:tableStyleId>
              </a:tblPr>
              <a:tblGrid>
                <a:gridCol w="1195198">
                  <a:extLst>
                    <a:ext uri="{9D8B030D-6E8A-4147-A177-3AD203B41FA5}">
                      <a16:colId xmlns:a16="http://schemas.microsoft.com/office/drawing/2014/main" val="2339321372"/>
                    </a:ext>
                  </a:extLst>
                </a:gridCol>
                <a:gridCol w="1175657">
                  <a:extLst>
                    <a:ext uri="{9D8B030D-6E8A-4147-A177-3AD203B41FA5}">
                      <a16:colId xmlns:a16="http://schemas.microsoft.com/office/drawing/2014/main" val="2094855813"/>
                    </a:ext>
                  </a:extLst>
                </a:gridCol>
                <a:gridCol w="974112">
                  <a:extLst>
                    <a:ext uri="{9D8B030D-6E8A-4147-A177-3AD203B41FA5}">
                      <a16:colId xmlns:a16="http://schemas.microsoft.com/office/drawing/2014/main" val="2117471292"/>
                    </a:ext>
                  </a:extLst>
                </a:gridCol>
                <a:gridCol w="803888">
                  <a:extLst>
                    <a:ext uri="{9D8B030D-6E8A-4147-A177-3AD203B41FA5}">
                      <a16:colId xmlns:a16="http://schemas.microsoft.com/office/drawing/2014/main" val="2818782927"/>
                    </a:ext>
                  </a:extLst>
                </a:gridCol>
                <a:gridCol w="2730917">
                  <a:extLst>
                    <a:ext uri="{9D8B030D-6E8A-4147-A177-3AD203B41FA5}">
                      <a16:colId xmlns:a16="http://schemas.microsoft.com/office/drawing/2014/main" val="1534349102"/>
                    </a:ext>
                  </a:extLst>
                </a:gridCol>
              </a:tblGrid>
              <a:tr h="370840">
                <a:tc>
                  <a:txBody>
                    <a:bodyPr/>
                    <a:lstStyle/>
                    <a:p>
                      <a:r>
                        <a:rPr lang="en-GB" dirty="0"/>
                        <a:t>Name</a:t>
                      </a:r>
                      <a:endParaRPr lang="en-AU" dirty="0"/>
                    </a:p>
                  </a:txBody>
                  <a:tcPr/>
                </a:tc>
                <a:tc>
                  <a:txBody>
                    <a:bodyPr/>
                    <a:lstStyle/>
                    <a:p>
                      <a:r>
                        <a:rPr lang="en-GB" dirty="0"/>
                        <a:t>Date</a:t>
                      </a:r>
                      <a:endParaRPr lang="en-AU" dirty="0"/>
                    </a:p>
                  </a:txBody>
                  <a:tcPr/>
                </a:tc>
                <a:tc>
                  <a:txBody>
                    <a:bodyPr/>
                    <a:lstStyle/>
                    <a:p>
                      <a:r>
                        <a:rPr lang="en-GB" dirty="0"/>
                        <a:t>CK</a:t>
                      </a:r>
                      <a:endParaRPr lang="en-AU" dirty="0"/>
                    </a:p>
                  </a:txBody>
                  <a:tcPr/>
                </a:tc>
                <a:tc>
                  <a:txBody>
                    <a:bodyPr/>
                    <a:lstStyle/>
                    <a:p>
                      <a:r>
                        <a:rPr lang="en-GB" dirty="0"/>
                        <a:t>CORT</a:t>
                      </a:r>
                      <a:endParaRPr lang="en-AU" dirty="0"/>
                    </a:p>
                  </a:txBody>
                  <a:tcPr/>
                </a:tc>
                <a:tc>
                  <a:txBody>
                    <a:bodyPr/>
                    <a:lstStyle/>
                    <a:p>
                      <a:r>
                        <a:rPr lang="en-GB" dirty="0"/>
                        <a:t>Outcome</a:t>
                      </a:r>
                      <a:endParaRPr lang="en-AU" dirty="0"/>
                    </a:p>
                  </a:txBody>
                  <a:tcPr/>
                </a:tc>
                <a:extLst>
                  <a:ext uri="{0D108BD9-81ED-4DB2-BD59-A6C34878D82A}">
                    <a16:rowId xmlns:a16="http://schemas.microsoft.com/office/drawing/2014/main" val="2193287920"/>
                  </a:ext>
                </a:extLst>
              </a:tr>
              <a:tr h="370840">
                <a:tc>
                  <a:txBody>
                    <a:bodyPr/>
                    <a:lstStyle/>
                    <a:p>
                      <a:r>
                        <a:rPr lang="en-GB" dirty="0"/>
                        <a:t>Kelly</a:t>
                      </a:r>
                      <a:endParaRPr lang="en-AU" dirty="0"/>
                    </a:p>
                  </a:txBody>
                  <a:tcPr/>
                </a:tc>
                <a:tc>
                  <a:txBody>
                    <a:bodyPr/>
                    <a:lstStyle/>
                    <a:p>
                      <a:r>
                        <a:rPr lang="en-GB" dirty="0"/>
                        <a:t>2/11/21</a:t>
                      </a:r>
                      <a:endParaRPr lang="en-AU" dirty="0"/>
                    </a:p>
                  </a:txBody>
                  <a:tcPr/>
                </a:tc>
                <a:tc>
                  <a:txBody>
                    <a:bodyPr/>
                    <a:lstStyle/>
                    <a:p>
                      <a:r>
                        <a:rPr lang="en-GB" dirty="0"/>
                        <a:t>98811</a:t>
                      </a:r>
                      <a:endParaRPr lang="en-AU" dirty="0"/>
                    </a:p>
                  </a:txBody>
                  <a:tcPr/>
                </a:tc>
                <a:tc>
                  <a:txBody>
                    <a:bodyPr/>
                    <a:lstStyle/>
                    <a:p>
                      <a:r>
                        <a:rPr lang="en-GB" dirty="0"/>
                        <a:t>584</a:t>
                      </a:r>
                      <a:endParaRPr lang="en-AU" dirty="0"/>
                    </a:p>
                  </a:txBody>
                  <a:tcPr/>
                </a:tc>
                <a:tc>
                  <a:txBody>
                    <a:bodyPr/>
                    <a:lstStyle/>
                    <a:p>
                      <a:r>
                        <a:rPr lang="en-GB" dirty="0"/>
                        <a:t>Died</a:t>
                      </a:r>
                      <a:endParaRPr lang="en-AU" dirty="0"/>
                    </a:p>
                  </a:txBody>
                  <a:tcPr/>
                </a:tc>
                <a:extLst>
                  <a:ext uri="{0D108BD9-81ED-4DB2-BD59-A6C34878D82A}">
                    <a16:rowId xmlns:a16="http://schemas.microsoft.com/office/drawing/2014/main" val="1947621379"/>
                  </a:ext>
                </a:extLst>
              </a:tr>
              <a:tr h="370840">
                <a:tc>
                  <a:txBody>
                    <a:bodyPr/>
                    <a:lstStyle/>
                    <a:p>
                      <a:r>
                        <a:rPr lang="en-GB" dirty="0"/>
                        <a:t>Brooks</a:t>
                      </a:r>
                      <a:endParaRPr lang="en-AU" dirty="0"/>
                    </a:p>
                  </a:txBody>
                  <a:tcPr/>
                </a:tc>
                <a:tc>
                  <a:txBody>
                    <a:bodyPr/>
                    <a:lstStyle/>
                    <a:p>
                      <a:r>
                        <a:rPr lang="en-GB" dirty="0"/>
                        <a:t>15/11/21</a:t>
                      </a:r>
                      <a:endParaRPr lang="en-AU" dirty="0"/>
                    </a:p>
                  </a:txBody>
                  <a:tcPr/>
                </a:tc>
                <a:tc>
                  <a:txBody>
                    <a:bodyPr/>
                    <a:lstStyle/>
                    <a:p>
                      <a:r>
                        <a:rPr lang="en-GB" dirty="0"/>
                        <a:t>99774</a:t>
                      </a:r>
                      <a:endParaRPr lang="en-AU" dirty="0"/>
                    </a:p>
                  </a:txBody>
                  <a:tcPr/>
                </a:tc>
                <a:tc>
                  <a:txBody>
                    <a:bodyPr/>
                    <a:lstStyle/>
                    <a:p>
                      <a:r>
                        <a:rPr lang="en-GB" dirty="0"/>
                        <a:t>337</a:t>
                      </a:r>
                      <a:endParaRPr lang="en-AU" dirty="0"/>
                    </a:p>
                  </a:txBody>
                  <a:tcPr/>
                </a:tc>
                <a:tc>
                  <a:txBody>
                    <a:bodyPr/>
                    <a:lstStyle/>
                    <a:p>
                      <a:r>
                        <a:rPr lang="en-GB" dirty="0"/>
                        <a:t>Released</a:t>
                      </a:r>
                      <a:endParaRPr lang="en-AU" dirty="0"/>
                    </a:p>
                  </a:txBody>
                  <a:tcPr/>
                </a:tc>
                <a:extLst>
                  <a:ext uri="{0D108BD9-81ED-4DB2-BD59-A6C34878D82A}">
                    <a16:rowId xmlns:a16="http://schemas.microsoft.com/office/drawing/2014/main" val="2577330355"/>
                  </a:ext>
                </a:extLst>
              </a:tr>
              <a:tr h="370840">
                <a:tc>
                  <a:txBody>
                    <a:bodyPr/>
                    <a:lstStyle/>
                    <a:p>
                      <a:r>
                        <a:rPr lang="en-GB" dirty="0"/>
                        <a:t>William</a:t>
                      </a:r>
                      <a:endParaRPr lang="en-AU" dirty="0"/>
                    </a:p>
                  </a:txBody>
                  <a:tcPr/>
                </a:tc>
                <a:tc>
                  <a:txBody>
                    <a:bodyPr/>
                    <a:lstStyle/>
                    <a:p>
                      <a:r>
                        <a:rPr lang="en-GB" dirty="0"/>
                        <a:t>16/10/21</a:t>
                      </a:r>
                      <a:endParaRPr lang="en-AU" dirty="0"/>
                    </a:p>
                  </a:txBody>
                  <a:tcPr/>
                </a:tc>
                <a:tc>
                  <a:txBody>
                    <a:bodyPr/>
                    <a:lstStyle/>
                    <a:p>
                      <a:r>
                        <a:rPr lang="en-GB" dirty="0"/>
                        <a:t>3158</a:t>
                      </a:r>
                      <a:endParaRPr lang="en-AU" dirty="0"/>
                    </a:p>
                  </a:txBody>
                  <a:tcPr/>
                </a:tc>
                <a:tc>
                  <a:txBody>
                    <a:bodyPr/>
                    <a:lstStyle/>
                    <a:p>
                      <a:r>
                        <a:rPr lang="en-GB" dirty="0"/>
                        <a:t>202</a:t>
                      </a:r>
                      <a:endParaRPr lang="en-AU" dirty="0"/>
                    </a:p>
                  </a:txBody>
                  <a:tcPr/>
                </a:tc>
                <a:tc>
                  <a:txBody>
                    <a:bodyPr/>
                    <a:lstStyle/>
                    <a:p>
                      <a:r>
                        <a:rPr lang="en-GB" dirty="0"/>
                        <a:t>Released</a:t>
                      </a:r>
                      <a:endParaRPr lang="en-AU" dirty="0"/>
                    </a:p>
                  </a:txBody>
                  <a:tcPr/>
                </a:tc>
                <a:extLst>
                  <a:ext uri="{0D108BD9-81ED-4DB2-BD59-A6C34878D82A}">
                    <a16:rowId xmlns:a16="http://schemas.microsoft.com/office/drawing/2014/main" val="957794776"/>
                  </a:ext>
                </a:extLst>
              </a:tr>
              <a:tr h="370840">
                <a:tc>
                  <a:txBody>
                    <a:bodyPr/>
                    <a:lstStyle/>
                    <a:p>
                      <a:r>
                        <a:rPr lang="en-GB" dirty="0"/>
                        <a:t>Bates</a:t>
                      </a:r>
                      <a:endParaRPr lang="en-AU" dirty="0"/>
                    </a:p>
                  </a:txBody>
                  <a:tcPr/>
                </a:tc>
                <a:tc>
                  <a:txBody>
                    <a:bodyPr/>
                    <a:lstStyle/>
                    <a:p>
                      <a:r>
                        <a:rPr lang="en-GB" dirty="0"/>
                        <a:t>18/10/21</a:t>
                      </a:r>
                      <a:endParaRPr lang="en-AU" dirty="0"/>
                    </a:p>
                  </a:txBody>
                  <a:tcPr/>
                </a:tc>
                <a:tc>
                  <a:txBody>
                    <a:bodyPr/>
                    <a:lstStyle/>
                    <a:p>
                      <a:r>
                        <a:rPr lang="en-GB" dirty="0"/>
                        <a:t>79651</a:t>
                      </a:r>
                      <a:endParaRPr lang="en-AU" dirty="0"/>
                    </a:p>
                  </a:txBody>
                  <a:tcPr/>
                </a:tc>
                <a:tc>
                  <a:txBody>
                    <a:bodyPr/>
                    <a:lstStyle/>
                    <a:p>
                      <a:r>
                        <a:rPr lang="en-GB" dirty="0"/>
                        <a:t>295</a:t>
                      </a:r>
                      <a:endParaRPr lang="en-AU" dirty="0"/>
                    </a:p>
                  </a:txBody>
                  <a:tcPr/>
                </a:tc>
                <a:tc>
                  <a:txBody>
                    <a:bodyPr/>
                    <a:lstStyle/>
                    <a:p>
                      <a:r>
                        <a:rPr lang="en-GB" dirty="0"/>
                        <a:t>Released</a:t>
                      </a:r>
                      <a:endParaRPr lang="en-AU" dirty="0"/>
                    </a:p>
                  </a:txBody>
                  <a:tcPr/>
                </a:tc>
                <a:extLst>
                  <a:ext uri="{0D108BD9-81ED-4DB2-BD59-A6C34878D82A}">
                    <a16:rowId xmlns:a16="http://schemas.microsoft.com/office/drawing/2014/main" val="2333892721"/>
                  </a:ext>
                </a:extLst>
              </a:tr>
              <a:tr h="370840">
                <a:tc>
                  <a:txBody>
                    <a:bodyPr/>
                    <a:lstStyle/>
                    <a:p>
                      <a:r>
                        <a:rPr lang="en-GB" dirty="0"/>
                        <a:t>Cinnamon</a:t>
                      </a:r>
                      <a:endParaRPr lang="en-AU" dirty="0"/>
                    </a:p>
                  </a:txBody>
                  <a:tcPr/>
                </a:tc>
                <a:tc>
                  <a:txBody>
                    <a:bodyPr/>
                    <a:lstStyle/>
                    <a:p>
                      <a:r>
                        <a:rPr lang="en-GB" dirty="0"/>
                        <a:t>23/7/22</a:t>
                      </a:r>
                      <a:endParaRPr lang="en-AU" dirty="0"/>
                    </a:p>
                  </a:txBody>
                  <a:tcPr/>
                </a:tc>
                <a:tc>
                  <a:txBody>
                    <a:bodyPr/>
                    <a:lstStyle/>
                    <a:p>
                      <a:r>
                        <a:rPr lang="en-GB" dirty="0"/>
                        <a:t>57288</a:t>
                      </a:r>
                      <a:endParaRPr lang="en-AU" dirty="0"/>
                    </a:p>
                  </a:txBody>
                  <a:tcPr/>
                </a:tc>
                <a:tc>
                  <a:txBody>
                    <a:bodyPr/>
                    <a:lstStyle/>
                    <a:p>
                      <a:r>
                        <a:rPr lang="en-GB" dirty="0"/>
                        <a:t>125</a:t>
                      </a:r>
                      <a:endParaRPr lang="en-AU" dirty="0"/>
                    </a:p>
                  </a:txBody>
                  <a:tcPr/>
                </a:tc>
                <a:tc>
                  <a:txBody>
                    <a:bodyPr/>
                    <a:lstStyle/>
                    <a:p>
                      <a:r>
                        <a:rPr lang="en-GB" dirty="0"/>
                        <a:t>In-care</a:t>
                      </a:r>
                      <a:endParaRPr lang="en-AU" dirty="0"/>
                    </a:p>
                  </a:txBody>
                  <a:tcPr/>
                </a:tc>
                <a:extLst>
                  <a:ext uri="{0D108BD9-81ED-4DB2-BD59-A6C34878D82A}">
                    <a16:rowId xmlns:a16="http://schemas.microsoft.com/office/drawing/2014/main" val="2164130806"/>
                  </a:ext>
                </a:extLst>
              </a:tr>
              <a:tr h="370840">
                <a:tc>
                  <a:txBody>
                    <a:bodyPr/>
                    <a:lstStyle/>
                    <a:p>
                      <a:r>
                        <a:rPr lang="en-GB" dirty="0"/>
                        <a:t>Goliath</a:t>
                      </a:r>
                      <a:endParaRPr lang="en-AU" dirty="0"/>
                    </a:p>
                  </a:txBody>
                  <a:tcPr/>
                </a:tc>
                <a:tc>
                  <a:txBody>
                    <a:bodyPr/>
                    <a:lstStyle/>
                    <a:p>
                      <a:r>
                        <a:rPr lang="en-GB" dirty="0"/>
                        <a:t>17/8/21</a:t>
                      </a:r>
                      <a:endParaRPr lang="en-AU" dirty="0"/>
                    </a:p>
                  </a:txBody>
                  <a:tcPr/>
                </a:tc>
                <a:tc>
                  <a:txBody>
                    <a:bodyPr/>
                    <a:lstStyle/>
                    <a:p>
                      <a:r>
                        <a:rPr lang="en-GB" dirty="0"/>
                        <a:t>9398</a:t>
                      </a:r>
                      <a:endParaRPr lang="en-AU" dirty="0"/>
                    </a:p>
                  </a:txBody>
                  <a:tcPr/>
                </a:tc>
                <a:tc>
                  <a:txBody>
                    <a:bodyPr/>
                    <a:lstStyle/>
                    <a:p>
                      <a:r>
                        <a:rPr lang="en-GB" dirty="0"/>
                        <a:t>236</a:t>
                      </a:r>
                      <a:endParaRPr lang="en-AU" dirty="0"/>
                    </a:p>
                  </a:txBody>
                  <a:tcPr/>
                </a:tc>
                <a:tc>
                  <a:txBody>
                    <a:bodyPr/>
                    <a:lstStyle/>
                    <a:p>
                      <a:r>
                        <a:rPr lang="en-GB" dirty="0"/>
                        <a:t>Died</a:t>
                      </a:r>
                      <a:endParaRPr lang="en-AU" dirty="0"/>
                    </a:p>
                  </a:txBody>
                  <a:tcPr/>
                </a:tc>
                <a:extLst>
                  <a:ext uri="{0D108BD9-81ED-4DB2-BD59-A6C34878D82A}">
                    <a16:rowId xmlns:a16="http://schemas.microsoft.com/office/drawing/2014/main" val="2658424029"/>
                  </a:ext>
                </a:extLst>
              </a:tr>
              <a:tr h="0">
                <a:tc>
                  <a:txBody>
                    <a:bodyPr/>
                    <a:lstStyle/>
                    <a:p>
                      <a:r>
                        <a:rPr lang="en-GB" dirty="0" err="1"/>
                        <a:t>McGooley</a:t>
                      </a:r>
                      <a:endParaRPr lang="en-AU" dirty="0"/>
                    </a:p>
                  </a:txBody>
                  <a:tcPr/>
                </a:tc>
                <a:tc>
                  <a:txBody>
                    <a:bodyPr/>
                    <a:lstStyle/>
                    <a:p>
                      <a:r>
                        <a:rPr lang="en-GB" dirty="0"/>
                        <a:t>14/1/22</a:t>
                      </a:r>
                      <a:endParaRPr lang="en-AU" dirty="0"/>
                    </a:p>
                  </a:txBody>
                  <a:tcPr/>
                </a:tc>
                <a:tc>
                  <a:txBody>
                    <a:bodyPr/>
                    <a:lstStyle/>
                    <a:p>
                      <a:r>
                        <a:rPr lang="en-GB" dirty="0"/>
                        <a:t>97164</a:t>
                      </a:r>
                      <a:endParaRPr lang="en-AU" dirty="0"/>
                    </a:p>
                  </a:txBody>
                  <a:tcPr/>
                </a:tc>
                <a:tc>
                  <a:txBody>
                    <a:bodyPr/>
                    <a:lstStyle/>
                    <a:p>
                      <a:r>
                        <a:rPr lang="en-GB" dirty="0"/>
                        <a:t>196</a:t>
                      </a:r>
                      <a:endParaRPr lang="en-AU" dirty="0"/>
                    </a:p>
                  </a:txBody>
                  <a:tcPr/>
                </a:tc>
                <a:tc>
                  <a:txBody>
                    <a:bodyPr/>
                    <a:lstStyle/>
                    <a:p>
                      <a:r>
                        <a:rPr lang="en-GB" dirty="0"/>
                        <a:t>Died </a:t>
                      </a:r>
                      <a:endParaRPr lang="en-AU" dirty="0"/>
                    </a:p>
                  </a:txBody>
                  <a:tcPr/>
                </a:tc>
                <a:extLst>
                  <a:ext uri="{0D108BD9-81ED-4DB2-BD59-A6C34878D82A}">
                    <a16:rowId xmlns:a16="http://schemas.microsoft.com/office/drawing/2014/main" val="1635717764"/>
                  </a:ext>
                </a:extLst>
              </a:tr>
              <a:tr h="291592">
                <a:tc>
                  <a:txBody>
                    <a:bodyPr/>
                    <a:lstStyle/>
                    <a:p>
                      <a:r>
                        <a:rPr lang="en-GB" dirty="0"/>
                        <a:t>Tatiana</a:t>
                      </a:r>
                      <a:endParaRPr lang="en-AU" dirty="0"/>
                    </a:p>
                  </a:txBody>
                  <a:tcPr/>
                </a:tc>
                <a:tc>
                  <a:txBody>
                    <a:bodyPr/>
                    <a:lstStyle/>
                    <a:p>
                      <a:r>
                        <a:rPr lang="en-GB" dirty="0"/>
                        <a:t>16/3/22</a:t>
                      </a:r>
                      <a:endParaRPr lang="en-AU" dirty="0"/>
                    </a:p>
                  </a:txBody>
                  <a:tcPr/>
                </a:tc>
                <a:tc>
                  <a:txBody>
                    <a:bodyPr/>
                    <a:lstStyle/>
                    <a:p>
                      <a:r>
                        <a:rPr lang="en-GB" dirty="0"/>
                        <a:t>121722</a:t>
                      </a:r>
                      <a:endParaRPr lang="en-AU" dirty="0"/>
                    </a:p>
                  </a:txBody>
                  <a:tcPr/>
                </a:tc>
                <a:tc>
                  <a:txBody>
                    <a:bodyPr/>
                    <a:lstStyle/>
                    <a:p>
                      <a:r>
                        <a:rPr lang="en-GB" dirty="0"/>
                        <a:t>326</a:t>
                      </a:r>
                      <a:endParaRPr lang="en-AU" dirty="0"/>
                    </a:p>
                  </a:txBody>
                  <a:tcPr/>
                </a:tc>
                <a:tc>
                  <a:txBody>
                    <a:bodyPr/>
                    <a:lstStyle/>
                    <a:p>
                      <a:r>
                        <a:rPr lang="en-GB" dirty="0"/>
                        <a:t>Died</a:t>
                      </a:r>
                      <a:endParaRPr lang="en-AU" dirty="0"/>
                    </a:p>
                  </a:txBody>
                  <a:tcPr/>
                </a:tc>
                <a:extLst>
                  <a:ext uri="{0D108BD9-81ED-4DB2-BD59-A6C34878D82A}">
                    <a16:rowId xmlns:a16="http://schemas.microsoft.com/office/drawing/2014/main" val="815482720"/>
                  </a:ext>
                </a:extLst>
              </a:tr>
              <a:tr h="217424">
                <a:tc>
                  <a:txBody>
                    <a:bodyPr/>
                    <a:lstStyle/>
                    <a:p>
                      <a:r>
                        <a:rPr lang="en-GB" dirty="0"/>
                        <a:t>Gide</a:t>
                      </a:r>
                      <a:endParaRPr lang="en-AU" dirty="0"/>
                    </a:p>
                  </a:txBody>
                  <a:tcPr/>
                </a:tc>
                <a:tc>
                  <a:txBody>
                    <a:bodyPr/>
                    <a:lstStyle/>
                    <a:p>
                      <a:r>
                        <a:rPr lang="en-GB" dirty="0"/>
                        <a:t>18/12/21</a:t>
                      </a:r>
                      <a:endParaRPr lang="en-AU" dirty="0"/>
                    </a:p>
                  </a:txBody>
                  <a:tcPr/>
                </a:tc>
                <a:tc>
                  <a:txBody>
                    <a:bodyPr/>
                    <a:lstStyle/>
                    <a:p>
                      <a:r>
                        <a:rPr lang="en-GB" dirty="0"/>
                        <a:t>23499</a:t>
                      </a:r>
                      <a:endParaRPr lang="en-AU" dirty="0"/>
                    </a:p>
                  </a:txBody>
                  <a:tcPr/>
                </a:tc>
                <a:tc>
                  <a:txBody>
                    <a:bodyPr/>
                    <a:lstStyle/>
                    <a:p>
                      <a:r>
                        <a:rPr lang="en-GB" dirty="0"/>
                        <a:t>347</a:t>
                      </a:r>
                      <a:endParaRPr lang="en-AU" dirty="0"/>
                    </a:p>
                  </a:txBody>
                  <a:tcPr/>
                </a:tc>
                <a:tc>
                  <a:txBody>
                    <a:bodyPr/>
                    <a:lstStyle/>
                    <a:p>
                      <a:r>
                        <a:rPr lang="en-GB" dirty="0"/>
                        <a:t>Died</a:t>
                      </a:r>
                      <a:endParaRPr lang="en-AU" dirty="0"/>
                    </a:p>
                  </a:txBody>
                  <a:tcPr/>
                </a:tc>
                <a:extLst>
                  <a:ext uri="{0D108BD9-81ED-4DB2-BD59-A6C34878D82A}">
                    <a16:rowId xmlns:a16="http://schemas.microsoft.com/office/drawing/2014/main" val="2448532437"/>
                  </a:ext>
                </a:extLst>
              </a:tr>
              <a:tr h="143256">
                <a:tc>
                  <a:txBody>
                    <a:bodyPr/>
                    <a:lstStyle/>
                    <a:p>
                      <a:r>
                        <a:rPr lang="en-GB" dirty="0"/>
                        <a:t>Springer</a:t>
                      </a:r>
                      <a:endParaRPr lang="en-AU" dirty="0"/>
                    </a:p>
                  </a:txBody>
                  <a:tcPr/>
                </a:tc>
                <a:tc>
                  <a:txBody>
                    <a:bodyPr/>
                    <a:lstStyle/>
                    <a:p>
                      <a:r>
                        <a:rPr lang="en-GB" dirty="0"/>
                        <a:t>6/3/22</a:t>
                      </a:r>
                      <a:endParaRPr lang="en-AU" dirty="0"/>
                    </a:p>
                  </a:txBody>
                  <a:tcPr/>
                </a:tc>
                <a:tc>
                  <a:txBody>
                    <a:bodyPr/>
                    <a:lstStyle/>
                    <a:p>
                      <a:r>
                        <a:rPr lang="en-GB" dirty="0"/>
                        <a:t>178210</a:t>
                      </a:r>
                      <a:endParaRPr lang="en-AU" dirty="0"/>
                    </a:p>
                  </a:txBody>
                  <a:tcPr/>
                </a:tc>
                <a:tc>
                  <a:txBody>
                    <a:bodyPr/>
                    <a:lstStyle/>
                    <a:p>
                      <a:r>
                        <a:rPr lang="en-GB" dirty="0"/>
                        <a:t>262</a:t>
                      </a:r>
                      <a:endParaRPr lang="en-AU" dirty="0"/>
                    </a:p>
                  </a:txBody>
                  <a:tcPr/>
                </a:tc>
                <a:tc>
                  <a:txBody>
                    <a:bodyPr/>
                    <a:lstStyle/>
                    <a:p>
                      <a:r>
                        <a:rPr lang="en-GB" dirty="0"/>
                        <a:t>Released</a:t>
                      </a:r>
                      <a:endParaRPr lang="en-AU" dirty="0"/>
                    </a:p>
                  </a:txBody>
                  <a:tcPr/>
                </a:tc>
                <a:extLst>
                  <a:ext uri="{0D108BD9-81ED-4DB2-BD59-A6C34878D82A}">
                    <a16:rowId xmlns:a16="http://schemas.microsoft.com/office/drawing/2014/main" val="1759154240"/>
                  </a:ext>
                </a:extLst>
              </a:tr>
              <a:tr h="0">
                <a:tc>
                  <a:txBody>
                    <a:bodyPr/>
                    <a:lstStyle/>
                    <a:p>
                      <a:r>
                        <a:rPr lang="en-GB" dirty="0"/>
                        <a:t>Timon2</a:t>
                      </a:r>
                      <a:endParaRPr lang="en-AU" dirty="0"/>
                    </a:p>
                  </a:txBody>
                  <a:tcPr/>
                </a:tc>
                <a:tc>
                  <a:txBody>
                    <a:bodyPr/>
                    <a:lstStyle/>
                    <a:p>
                      <a:r>
                        <a:rPr lang="en-GB" dirty="0"/>
                        <a:t>5/3/22</a:t>
                      </a:r>
                      <a:endParaRPr lang="en-AU" dirty="0"/>
                    </a:p>
                  </a:txBody>
                  <a:tcPr/>
                </a:tc>
                <a:tc>
                  <a:txBody>
                    <a:bodyPr/>
                    <a:lstStyle/>
                    <a:p>
                      <a:r>
                        <a:rPr lang="en-GB" dirty="0"/>
                        <a:t>22588</a:t>
                      </a:r>
                      <a:endParaRPr lang="en-AU" dirty="0"/>
                    </a:p>
                  </a:txBody>
                  <a:tcPr/>
                </a:tc>
                <a:tc>
                  <a:txBody>
                    <a:bodyPr/>
                    <a:lstStyle/>
                    <a:p>
                      <a:r>
                        <a:rPr lang="en-GB" dirty="0"/>
                        <a:t>230</a:t>
                      </a:r>
                      <a:endParaRPr lang="en-AU" dirty="0"/>
                    </a:p>
                  </a:txBody>
                  <a:tcPr/>
                </a:tc>
                <a:tc>
                  <a:txBody>
                    <a:bodyPr/>
                    <a:lstStyle/>
                    <a:p>
                      <a:r>
                        <a:rPr lang="en-GB" dirty="0"/>
                        <a:t>In-care </a:t>
                      </a:r>
                      <a:endParaRPr lang="en-AU" dirty="0"/>
                    </a:p>
                  </a:txBody>
                  <a:tcPr/>
                </a:tc>
                <a:extLst>
                  <a:ext uri="{0D108BD9-81ED-4DB2-BD59-A6C34878D82A}">
                    <a16:rowId xmlns:a16="http://schemas.microsoft.com/office/drawing/2014/main" val="3058501883"/>
                  </a:ext>
                </a:extLst>
              </a:tr>
              <a:tr h="182880">
                <a:tc>
                  <a:txBody>
                    <a:bodyPr/>
                    <a:lstStyle/>
                    <a:p>
                      <a:r>
                        <a:rPr lang="en-GB" dirty="0" err="1"/>
                        <a:t>Ginni</a:t>
                      </a:r>
                      <a:endParaRPr lang="en-AU" dirty="0"/>
                    </a:p>
                  </a:txBody>
                  <a:tcPr/>
                </a:tc>
                <a:tc>
                  <a:txBody>
                    <a:bodyPr/>
                    <a:lstStyle/>
                    <a:p>
                      <a:r>
                        <a:rPr lang="en-GB" dirty="0"/>
                        <a:t>15/2/22</a:t>
                      </a:r>
                      <a:endParaRPr lang="en-AU" dirty="0"/>
                    </a:p>
                  </a:txBody>
                  <a:tcPr/>
                </a:tc>
                <a:tc>
                  <a:txBody>
                    <a:bodyPr/>
                    <a:lstStyle/>
                    <a:p>
                      <a:r>
                        <a:rPr lang="en-GB" dirty="0"/>
                        <a:t>102048</a:t>
                      </a:r>
                      <a:endParaRPr lang="en-AU" dirty="0"/>
                    </a:p>
                  </a:txBody>
                  <a:tcPr/>
                </a:tc>
                <a:tc>
                  <a:txBody>
                    <a:bodyPr/>
                    <a:lstStyle/>
                    <a:p>
                      <a:r>
                        <a:rPr lang="en-GB" dirty="0"/>
                        <a:t>588</a:t>
                      </a:r>
                      <a:endParaRPr lang="en-AU" dirty="0"/>
                    </a:p>
                  </a:txBody>
                  <a:tcPr/>
                </a:tc>
                <a:tc>
                  <a:txBody>
                    <a:bodyPr/>
                    <a:lstStyle/>
                    <a:p>
                      <a:r>
                        <a:rPr lang="en-GB" dirty="0"/>
                        <a:t>In-care </a:t>
                      </a:r>
                      <a:endParaRPr lang="en-AU" dirty="0"/>
                    </a:p>
                  </a:txBody>
                  <a:tcPr/>
                </a:tc>
                <a:extLst>
                  <a:ext uri="{0D108BD9-81ED-4DB2-BD59-A6C34878D82A}">
                    <a16:rowId xmlns:a16="http://schemas.microsoft.com/office/drawing/2014/main" val="3322418128"/>
                  </a:ext>
                </a:extLst>
              </a:tr>
              <a:tr h="0">
                <a:tc>
                  <a:txBody>
                    <a:bodyPr/>
                    <a:lstStyle/>
                    <a:p>
                      <a:r>
                        <a:rPr lang="en-GB" dirty="0"/>
                        <a:t>George</a:t>
                      </a:r>
                      <a:endParaRPr lang="en-AU" dirty="0"/>
                    </a:p>
                  </a:txBody>
                  <a:tcPr/>
                </a:tc>
                <a:tc>
                  <a:txBody>
                    <a:bodyPr/>
                    <a:lstStyle/>
                    <a:p>
                      <a:r>
                        <a:rPr lang="en-GB" dirty="0"/>
                        <a:t>15/2/22</a:t>
                      </a:r>
                      <a:endParaRPr lang="en-AU" dirty="0"/>
                    </a:p>
                  </a:txBody>
                  <a:tcPr/>
                </a:tc>
                <a:tc>
                  <a:txBody>
                    <a:bodyPr/>
                    <a:lstStyle/>
                    <a:p>
                      <a:r>
                        <a:rPr lang="en-GB" dirty="0"/>
                        <a:t>244716</a:t>
                      </a:r>
                      <a:endParaRPr lang="en-AU" dirty="0"/>
                    </a:p>
                  </a:txBody>
                  <a:tcPr/>
                </a:tc>
                <a:tc>
                  <a:txBody>
                    <a:bodyPr/>
                    <a:lstStyle/>
                    <a:p>
                      <a:r>
                        <a:rPr lang="en-GB" dirty="0"/>
                        <a:t>342</a:t>
                      </a:r>
                      <a:endParaRPr lang="en-AU" dirty="0"/>
                    </a:p>
                  </a:txBody>
                  <a:tcPr/>
                </a:tc>
                <a:tc>
                  <a:txBody>
                    <a:bodyPr/>
                    <a:lstStyle/>
                    <a:p>
                      <a:r>
                        <a:rPr lang="en-GB" dirty="0"/>
                        <a:t>Died</a:t>
                      </a:r>
                      <a:endParaRPr lang="en-AU" dirty="0"/>
                    </a:p>
                  </a:txBody>
                  <a:tcPr/>
                </a:tc>
                <a:extLst>
                  <a:ext uri="{0D108BD9-81ED-4DB2-BD59-A6C34878D82A}">
                    <a16:rowId xmlns:a16="http://schemas.microsoft.com/office/drawing/2014/main" val="1705416670"/>
                  </a:ext>
                </a:extLst>
              </a:tr>
              <a:tr h="0">
                <a:tc>
                  <a:txBody>
                    <a:bodyPr/>
                    <a:lstStyle/>
                    <a:p>
                      <a:r>
                        <a:rPr lang="en-GB" dirty="0"/>
                        <a:t>Basil</a:t>
                      </a:r>
                      <a:endParaRPr lang="en-AU" dirty="0"/>
                    </a:p>
                  </a:txBody>
                  <a:tcPr/>
                </a:tc>
                <a:tc>
                  <a:txBody>
                    <a:bodyPr/>
                    <a:lstStyle/>
                    <a:p>
                      <a:r>
                        <a:rPr lang="en-GB" dirty="0"/>
                        <a:t>12/6/23</a:t>
                      </a:r>
                      <a:endParaRPr lang="en-AU" dirty="0"/>
                    </a:p>
                  </a:txBody>
                  <a:tcPr/>
                </a:tc>
                <a:tc>
                  <a:txBody>
                    <a:bodyPr/>
                    <a:lstStyle/>
                    <a:p>
                      <a:r>
                        <a:rPr lang="en-GB" dirty="0"/>
                        <a:t>731850</a:t>
                      </a:r>
                      <a:endParaRPr lang="en-AU" dirty="0"/>
                    </a:p>
                  </a:txBody>
                  <a:tcPr/>
                </a:tc>
                <a:tc>
                  <a:txBody>
                    <a:bodyPr/>
                    <a:lstStyle/>
                    <a:p>
                      <a:r>
                        <a:rPr lang="en-GB" dirty="0"/>
                        <a:t>152</a:t>
                      </a:r>
                      <a:endParaRPr lang="en-AU" dirty="0"/>
                    </a:p>
                  </a:txBody>
                  <a:tcPr/>
                </a:tc>
                <a:tc>
                  <a:txBody>
                    <a:bodyPr/>
                    <a:lstStyle/>
                    <a:p>
                      <a:r>
                        <a:rPr lang="en-GB" dirty="0"/>
                        <a:t>In-care </a:t>
                      </a:r>
                      <a:endParaRPr lang="en-AU" dirty="0"/>
                    </a:p>
                  </a:txBody>
                  <a:tcPr/>
                </a:tc>
                <a:extLst>
                  <a:ext uri="{0D108BD9-81ED-4DB2-BD59-A6C34878D82A}">
                    <a16:rowId xmlns:a16="http://schemas.microsoft.com/office/drawing/2014/main" val="783053743"/>
                  </a:ext>
                </a:extLst>
              </a:tr>
              <a:tr h="0">
                <a:tc>
                  <a:txBody>
                    <a:bodyPr/>
                    <a:lstStyle/>
                    <a:p>
                      <a:r>
                        <a:rPr lang="en-GB" dirty="0"/>
                        <a:t>Diego</a:t>
                      </a:r>
                      <a:endParaRPr lang="en-AU" dirty="0"/>
                    </a:p>
                  </a:txBody>
                  <a:tcPr/>
                </a:tc>
                <a:tc>
                  <a:txBody>
                    <a:bodyPr/>
                    <a:lstStyle/>
                    <a:p>
                      <a:r>
                        <a:rPr lang="en-GB" dirty="0"/>
                        <a:t>16/9/22</a:t>
                      </a:r>
                      <a:endParaRPr lang="en-AU" dirty="0"/>
                    </a:p>
                  </a:txBody>
                  <a:tcPr/>
                </a:tc>
                <a:tc>
                  <a:txBody>
                    <a:bodyPr/>
                    <a:lstStyle/>
                    <a:p>
                      <a:r>
                        <a:rPr lang="en-GB" dirty="0"/>
                        <a:t>122308</a:t>
                      </a:r>
                      <a:endParaRPr lang="en-AU" dirty="0"/>
                    </a:p>
                  </a:txBody>
                  <a:tcPr/>
                </a:tc>
                <a:tc>
                  <a:txBody>
                    <a:bodyPr/>
                    <a:lstStyle/>
                    <a:p>
                      <a:r>
                        <a:rPr lang="en-GB" dirty="0"/>
                        <a:t>233</a:t>
                      </a:r>
                      <a:endParaRPr lang="en-AU" dirty="0"/>
                    </a:p>
                  </a:txBody>
                  <a:tcPr/>
                </a:tc>
                <a:tc>
                  <a:txBody>
                    <a:bodyPr/>
                    <a:lstStyle/>
                    <a:p>
                      <a:r>
                        <a:rPr lang="en-GB" dirty="0"/>
                        <a:t>In-care </a:t>
                      </a:r>
                      <a:endParaRPr lang="en-AU" dirty="0"/>
                    </a:p>
                  </a:txBody>
                  <a:tcPr/>
                </a:tc>
                <a:extLst>
                  <a:ext uri="{0D108BD9-81ED-4DB2-BD59-A6C34878D82A}">
                    <a16:rowId xmlns:a16="http://schemas.microsoft.com/office/drawing/2014/main" val="3868556388"/>
                  </a:ext>
                </a:extLst>
              </a:tr>
            </a:tbl>
          </a:graphicData>
        </a:graphic>
      </p:graphicFrame>
    </p:spTree>
    <p:extLst>
      <p:ext uri="{BB962C8B-B14F-4D97-AF65-F5344CB8AC3E}">
        <p14:creationId xmlns:p14="http://schemas.microsoft.com/office/powerpoint/2010/main" val="36823863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5D582-7E9D-0AD4-EDCC-1FCFB624110F}"/>
              </a:ext>
            </a:extLst>
          </p:cNvPr>
          <p:cNvSpPr>
            <a:spLocks noGrp="1"/>
          </p:cNvSpPr>
          <p:nvPr>
            <p:ph type="title"/>
          </p:nvPr>
        </p:nvSpPr>
        <p:spPr>
          <a:xfrm>
            <a:off x="677334" y="609600"/>
            <a:ext cx="8596668" cy="865909"/>
          </a:xfrm>
        </p:spPr>
        <p:txBody>
          <a:bodyPr/>
          <a:lstStyle/>
          <a:p>
            <a:r>
              <a:rPr lang="en-GB" dirty="0"/>
              <a:t>							</a:t>
            </a:r>
            <a:r>
              <a:rPr lang="en-GB" sz="4000" b="1" dirty="0"/>
              <a:t>Overview</a:t>
            </a:r>
            <a:endParaRPr lang="en-AU" sz="4000" b="1" dirty="0"/>
          </a:p>
        </p:txBody>
      </p:sp>
      <p:sp>
        <p:nvSpPr>
          <p:cNvPr id="3" name="Content Placeholder 2">
            <a:extLst>
              <a:ext uri="{FF2B5EF4-FFF2-40B4-BE49-F238E27FC236}">
                <a16:creationId xmlns:a16="http://schemas.microsoft.com/office/drawing/2014/main" id="{6273D8CF-1485-F844-671E-69B44F4C6B4F}"/>
              </a:ext>
            </a:extLst>
          </p:cNvPr>
          <p:cNvSpPr>
            <a:spLocks noGrp="1"/>
          </p:cNvSpPr>
          <p:nvPr>
            <p:ph idx="1"/>
          </p:nvPr>
        </p:nvSpPr>
        <p:spPr>
          <a:xfrm>
            <a:off x="284018" y="1550989"/>
            <a:ext cx="10804896" cy="3880773"/>
          </a:xfrm>
        </p:spPr>
        <p:txBody>
          <a:bodyPr>
            <a:normAutofit/>
          </a:bodyPr>
          <a:lstStyle/>
          <a:p>
            <a:r>
              <a:rPr lang="en-GB" sz="2800" dirty="0"/>
              <a:t>Macropod Emotions</a:t>
            </a:r>
          </a:p>
          <a:p>
            <a:r>
              <a:rPr lang="en-GB" sz="2800" dirty="0"/>
              <a:t>Stress &amp; its assessment</a:t>
            </a:r>
          </a:p>
          <a:p>
            <a:r>
              <a:rPr lang="en-GB" sz="2800" dirty="0"/>
              <a:t>Data – Bushfire, Fence Entanglement, Dog attack</a:t>
            </a:r>
          </a:p>
          <a:p>
            <a:r>
              <a:rPr lang="en-GB" sz="2800" dirty="0"/>
              <a:t>The Polyvagal theory</a:t>
            </a:r>
          </a:p>
          <a:p>
            <a:r>
              <a:rPr lang="en-GB" sz="2800" dirty="0"/>
              <a:t>Its application in rehabilitation</a:t>
            </a:r>
          </a:p>
          <a:p>
            <a:r>
              <a:rPr lang="en-GB" sz="2800" dirty="0"/>
              <a:t>The mystery of ‘shutdown’ &amp; the question of ‘myopathy’</a:t>
            </a:r>
          </a:p>
          <a:p>
            <a:endParaRPr lang="en-AU" dirty="0"/>
          </a:p>
        </p:txBody>
      </p:sp>
    </p:spTree>
    <p:extLst>
      <p:ext uri="{BB962C8B-B14F-4D97-AF65-F5344CB8AC3E}">
        <p14:creationId xmlns:p14="http://schemas.microsoft.com/office/powerpoint/2010/main" val="28925483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70560-67B0-E2AC-1285-46ED958F9FC7}"/>
              </a:ext>
            </a:extLst>
          </p:cNvPr>
          <p:cNvSpPr>
            <a:spLocks noGrp="1"/>
          </p:cNvSpPr>
          <p:nvPr>
            <p:ph type="title"/>
          </p:nvPr>
        </p:nvSpPr>
        <p:spPr>
          <a:xfrm>
            <a:off x="677334" y="609600"/>
            <a:ext cx="8596668" cy="951345"/>
          </a:xfrm>
        </p:spPr>
        <p:txBody>
          <a:bodyPr/>
          <a:lstStyle/>
          <a:p>
            <a:r>
              <a:rPr lang="en-GB" dirty="0"/>
              <a:t>						</a:t>
            </a:r>
            <a:r>
              <a:rPr lang="en-GB" b="1" dirty="0"/>
              <a:t>Basil’s story</a:t>
            </a:r>
            <a:endParaRPr lang="en-AU" b="1" dirty="0"/>
          </a:p>
        </p:txBody>
      </p:sp>
      <p:pic>
        <p:nvPicPr>
          <p:cNvPr id="4" name="Content Placeholder 3">
            <a:extLst>
              <a:ext uri="{FF2B5EF4-FFF2-40B4-BE49-F238E27FC236}">
                <a16:creationId xmlns:a16="http://schemas.microsoft.com/office/drawing/2014/main" id="{1D4D125F-A251-5136-D238-2C7FC1681270}"/>
              </a:ext>
            </a:extLst>
          </p:cNvPr>
          <p:cNvPicPr>
            <a:picLocks noGrp="1" noChangeAspect="1"/>
          </p:cNvPicPr>
          <p:nvPr>
            <p:ph idx="1"/>
          </p:nvPr>
        </p:nvPicPr>
        <p:blipFill>
          <a:blip r:embed="rId2"/>
          <a:stretch>
            <a:fillRect/>
          </a:stretch>
        </p:blipFill>
        <p:spPr>
          <a:xfrm>
            <a:off x="9574223" y="424874"/>
            <a:ext cx="2617777" cy="6354618"/>
          </a:xfrm>
          <a:prstGeom prst="rect">
            <a:avLst/>
          </a:prstGeom>
        </p:spPr>
      </p:pic>
      <p:sp>
        <p:nvSpPr>
          <p:cNvPr id="5" name="TextBox 4">
            <a:extLst>
              <a:ext uri="{FF2B5EF4-FFF2-40B4-BE49-F238E27FC236}">
                <a16:creationId xmlns:a16="http://schemas.microsoft.com/office/drawing/2014/main" id="{7D7F1D04-CC35-B898-FD7F-80AE71B3B02F}"/>
              </a:ext>
            </a:extLst>
          </p:cNvPr>
          <p:cNvSpPr txBox="1"/>
          <p:nvPr/>
        </p:nvSpPr>
        <p:spPr>
          <a:xfrm>
            <a:off x="1173018" y="1764145"/>
            <a:ext cx="7721600" cy="3108543"/>
          </a:xfrm>
          <a:prstGeom prst="rect">
            <a:avLst/>
          </a:prstGeom>
          <a:noFill/>
        </p:spPr>
        <p:txBody>
          <a:bodyPr wrap="square" rtlCol="0">
            <a:spAutoFit/>
          </a:bodyPr>
          <a:lstStyle/>
          <a:p>
            <a:pPr marL="457200" indent="-457200">
              <a:buFont typeface="Arial" panose="020B0604020202020204" pitchFamily="34" charset="0"/>
              <a:buChar char="•"/>
            </a:pPr>
            <a:r>
              <a:rPr lang="en-GB" sz="2800" dirty="0"/>
              <a:t>Markedly elevated CK and Cort levels on rescue from fence entanglement. Caught by both legs.</a:t>
            </a:r>
          </a:p>
          <a:p>
            <a:endParaRPr lang="en-GB" sz="2800" dirty="0"/>
          </a:p>
          <a:p>
            <a:pPr marL="457200" indent="-457200">
              <a:buFont typeface="Arial" panose="020B0604020202020204" pitchFamily="34" charset="0"/>
              <a:buChar char="•"/>
            </a:pPr>
            <a:r>
              <a:rPr lang="en-GB" sz="2800" dirty="0"/>
              <a:t>After 5 weeks in care he is doing very well. Can get up and stand for long periods, hopping.</a:t>
            </a:r>
            <a:endParaRPr lang="en-AU" sz="2800" dirty="0"/>
          </a:p>
        </p:txBody>
      </p:sp>
      <p:sp>
        <p:nvSpPr>
          <p:cNvPr id="6" name="TextBox 5">
            <a:extLst>
              <a:ext uri="{FF2B5EF4-FFF2-40B4-BE49-F238E27FC236}">
                <a16:creationId xmlns:a16="http://schemas.microsoft.com/office/drawing/2014/main" id="{855C640B-03FF-6B21-7B90-A7F0F874ACAC}"/>
              </a:ext>
            </a:extLst>
          </p:cNvPr>
          <p:cNvSpPr txBox="1"/>
          <p:nvPr/>
        </p:nvSpPr>
        <p:spPr>
          <a:xfrm>
            <a:off x="8322657" y="5615709"/>
            <a:ext cx="951345" cy="461665"/>
          </a:xfrm>
          <a:prstGeom prst="rect">
            <a:avLst/>
          </a:prstGeom>
          <a:noFill/>
        </p:spPr>
        <p:txBody>
          <a:bodyPr wrap="square" rtlCol="0">
            <a:spAutoFit/>
          </a:bodyPr>
          <a:lstStyle/>
          <a:p>
            <a:r>
              <a:rPr lang="en-GB" sz="2400" b="1" dirty="0"/>
              <a:t>Basil</a:t>
            </a:r>
            <a:endParaRPr lang="en-AU" sz="2400" b="1" dirty="0"/>
          </a:p>
        </p:txBody>
      </p:sp>
    </p:spTree>
    <p:extLst>
      <p:ext uri="{BB962C8B-B14F-4D97-AF65-F5344CB8AC3E}">
        <p14:creationId xmlns:p14="http://schemas.microsoft.com/office/powerpoint/2010/main" val="17161697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5A5D9-D3D9-004C-C92D-BB4F2A9B7C24}"/>
              </a:ext>
            </a:extLst>
          </p:cNvPr>
          <p:cNvSpPr>
            <a:spLocks noGrp="1"/>
          </p:cNvSpPr>
          <p:nvPr>
            <p:ph type="title"/>
          </p:nvPr>
        </p:nvSpPr>
        <p:spPr>
          <a:xfrm>
            <a:off x="677334" y="263236"/>
            <a:ext cx="9214811" cy="803564"/>
          </a:xfrm>
        </p:spPr>
        <p:txBody>
          <a:bodyPr/>
          <a:lstStyle/>
          <a:p>
            <a:r>
              <a:rPr lang="en-GB" b="1" dirty="0"/>
              <a:t>Observations from the fence hanger data</a:t>
            </a:r>
            <a:endParaRPr lang="en-AU" b="1" dirty="0"/>
          </a:p>
        </p:txBody>
      </p:sp>
      <p:sp>
        <p:nvSpPr>
          <p:cNvPr id="3" name="Content Placeholder 2">
            <a:extLst>
              <a:ext uri="{FF2B5EF4-FFF2-40B4-BE49-F238E27FC236}">
                <a16:creationId xmlns:a16="http://schemas.microsoft.com/office/drawing/2014/main" id="{3C5EC16B-AFFA-CD3C-187A-8860767FD7C3}"/>
              </a:ext>
            </a:extLst>
          </p:cNvPr>
          <p:cNvSpPr>
            <a:spLocks noGrp="1"/>
          </p:cNvSpPr>
          <p:nvPr>
            <p:ph idx="1"/>
          </p:nvPr>
        </p:nvSpPr>
        <p:spPr>
          <a:xfrm>
            <a:off x="243224" y="919018"/>
            <a:ext cx="11754812" cy="5527963"/>
          </a:xfrm>
        </p:spPr>
        <p:txBody>
          <a:bodyPr>
            <a:normAutofit fontScale="70000" lnSpcReduction="20000"/>
          </a:bodyPr>
          <a:lstStyle/>
          <a:p>
            <a:r>
              <a:rPr lang="en-GB" sz="2800" dirty="0"/>
              <a:t>Both CK and Cort can be markedly elevated.</a:t>
            </a:r>
          </a:p>
          <a:p>
            <a:pPr marL="0" indent="0">
              <a:buNone/>
            </a:pPr>
            <a:endParaRPr lang="en-GB" sz="1100" dirty="0"/>
          </a:p>
          <a:p>
            <a:r>
              <a:rPr lang="en-GB" sz="2800" dirty="0"/>
              <a:t>With the right treatment and rehab, many recover and are eventually released after weeks or months depending on various factors (presence of lactic acidosis, age, severity of injuries, etc)</a:t>
            </a:r>
          </a:p>
          <a:p>
            <a:pPr lvl="1"/>
            <a:r>
              <a:rPr lang="en-GB" sz="2600" dirty="0"/>
              <a:t>Fluids &amp; metabolic acidosis treatment if needed</a:t>
            </a:r>
          </a:p>
          <a:p>
            <a:pPr lvl="1"/>
            <a:r>
              <a:rPr lang="en-GB" sz="2600" dirty="0"/>
              <a:t>Antibiotics &amp; other cover (tetanus, cocci, other parasites)</a:t>
            </a:r>
          </a:p>
          <a:p>
            <a:pPr lvl="1"/>
            <a:r>
              <a:rPr lang="en-GB" sz="2800" dirty="0"/>
              <a:t>Wound cleaning &amp; dressing</a:t>
            </a:r>
          </a:p>
          <a:p>
            <a:pPr marL="457200" lvl="1" indent="0">
              <a:buNone/>
            </a:pPr>
            <a:endParaRPr lang="en-GB" sz="2800" dirty="0"/>
          </a:p>
          <a:p>
            <a:pPr marL="457200" lvl="1" indent="0">
              <a:buNone/>
            </a:pPr>
            <a:endParaRPr lang="en-GB" sz="1100" dirty="0"/>
          </a:p>
          <a:p>
            <a:r>
              <a:rPr lang="en-GB" sz="3000" dirty="0"/>
              <a:t>Rehab conditions &amp; program</a:t>
            </a:r>
          </a:p>
          <a:p>
            <a:pPr lvl="1"/>
            <a:r>
              <a:rPr lang="en-GB" sz="2800" dirty="0"/>
              <a:t>Indoor shared accommodation (Isolation from others does not work and in fact can be detrimental)</a:t>
            </a:r>
          </a:p>
          <a:p>
            <a:pPr lvl="1"/>
            <a:r>
              <a:rPr lang="en-GB" sz="2800" dirty="0"/>
              <a:t>Physio</a:t>
            </a:r>
          </a:p>
          <a:p>
            <a:pPr lvl="1"/>
            <a:r>
              <a:rPr lang="en-GB" sz="2800" dirty="0"/>
              <a:t>Attachment (choice of roommates is important </a:t>
            </a:r>
            <a:r>
              <a:rPr lang="en-GB" sz="2800" dirty="0" err="1"/>
              <a:t>eg.</a:t>
            </a:r>
            <a:r>
              <a:rPr lang="en-GB" sz="2800" dirty="0"/>
              <a:t> stage of recovery &amp; personality)</a:t>
            </a:r>
          </a:p>
          <a:p>
            <a:pPr lvl="1"/>
            <a:r>
              <a:rPr lang="en-GB" sz="2800" dirty="0"/>
              <a:t>Regular communication.</a:t>
            </a:r>
          </a:p>
          <a:p>
            <a:pPr marL="0" indent="0">
              <a:buNone/>
            </a:pPr>
            <a:r>
              <a:rPr lang="en-GB" dirty="0"/>
              <a:t> </a:t>
            </a:r>
          </a:p>
          <a:p>
            <a:pPr marL="0" indent="0">
              <a:buNone/>
            </a:pPr>
            <a:r>
              <a:rPr lang="en-GB" dirty="0"/>
              <a:t> </a:t>
            </a:r>
          </a:p>
          <a:p>
            <a:pPr lvl="1"/>
            <a:endParaRPr lang="en-AU" dirty="0"/>
          </a:p>
        </p:txBody>
      </p:sp>
    </p:spTree>
    <p:extLst>
      <p:ext uri="{BB962C8B-B14F-4D97-AF65-F5344CB8AC3E}">
        <p14:creationId xmlns:p14="http://schemas.microsoft.com/office/powerpoint/2010/main" val="17938775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C9456-9A7F-90DB-C913-1C804D9CFE91}"/>
              </a:ext>
            </a:extLst>
          </p:cNvPr>
          <p:cNvSpPr>
            <a:spLocks noGrp="1"/>
          </p:cNvSpPr>
          <p:nvPr>
            <p:ph type="title"/>
          </p:nvPr>
        </p:nvSpPr>
        <p:spPr>
          <a:xfrm>
            <a:off x="2076644" y="-3397"/>
            <a:ext cx="8596668" cy="713509"/>
          </a:xfrm>
        </p:spPr>
        <p:txBody>
          <a:bodyPr/>
          <a:lstStyle/>
          <a:p>
            <a:r>
              <a:rPr lang="en-GB" b="1" dirty="0"/>
              <a:t>Dog Attack</a:t>
            </a:r>
            <a:endParaRPr lang="en-AU" b="1" dirty="0"/>
          </a:p>
        </p:txBody>
      </p:sp>
      <p:sp>
        <p:nvSpPr>
          <p:cNvPr id="3" name="Content Placeholder 2">
            <a:extLst>
              <a:ext uri="{FF2B5EF4-FFF2-40B4-BE49-F238E27FC236}">
                <a16:creationId xmlns:a16="http://schemas.microsoft.com/office/drawing/2014/main" id="{5D7DF44D-BF18-0C1C-E696-CDDE52B34E05}"/>
              </a:ext>
            </a:extLst>
          </p:cNvPr>
          <p:cNvSpPr>
            <a:spLocks noGrp="1"/>
          </p:cNvSpPr>
          <p:nvPr>
            <p:ph idx="1"/>
          </p:nvPr>
        </p:nvSpPr>
        <p:spPr/>
        <p:txBody>
          <a:bodyPr>
            <a:normAutofit/>
          </a:bodyPr>
          <a:lstStyle/>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p:txBody>
      </p:sp>
      <p:sp>
        <p:nvSpPr>
          <p:cNvPr id="4" name="TextBox 3">
            <a:extLst>
              <a:ext uri="{FF2B5EF4-FFF2-40B4-BE49-F238E27FC236}">
                <a16:creationId xmlns:a16="http://schemas.microsoft.com/office/drawing/2014/main" id="{2ED5BB0E-E60E-BD28-019B-4EC1EDD839BB}"/>
              </a:ext>
            </a:extLst>
          </p:cNvPr>
          <p:cNvSpPr txBox="1"/>
          <p:nvPr/>
        </p:nvSpPr>
        <p:spPr>
          <a:xfrm>
            <a:off x="616526" y="6211669"/>
            <a:ext cx="6099462" cy="646331"/>
          </a:xfrm>
          <a:prstGeom prst="rect">
            <a:avLst/>
          </a:prstGeom>
          <a:noFill/>
        </p:spPr>
        <p:txBody>
          <a:bodyPr wrap="square">
            <a:spAutoFit/>
          </a:bodyPr>
          <a:lstStyle/>
          <a:p>
            <a:r>
              <a:rPr lang="en-AU" dirty="0"/>
              <a:t>CK Normal 203-6868 U/L </a:t>
            </a:r>
          </a:p>
          <a:p>
            <a:r>
              <a:rPr lang="en-AU" dirty="0"/>
              <a:t>CORT Normal  &lt; 50nmol</a:t>
            </a:r>
          </a:p>
        </p:txBody>
      </p:sp>
      <p:graphicFrame>
        <p:nvGraphicFramePr>
          <p:cNvPr id="5" name="Table 6">
            <a:extLst>
              <a:ext uri="{FF2B5EF4-FFF2-40B4-BE49-F238E27FC236}">
                <a16:creationId xmlns:a16="http://schemas.microsoft.com/office/drawing/2014/main" id="{B49AABAC-349E-0546-2087-9CE49952A4BC}"/>
              </a:ext>
            </a:extLst>
          </p:cNvPr>
          <p:cNvGraphicFramePr>
            <a:graphicFrameLocks noGrp="1"/>
          </p:cNvGraphicFramePr>
          <p:nvPr>
            <p:extLst>
              <p:ext uri="{D42A27DB-BD31-4B8C-83A1-F6EECF244321}">
                <p14:modId xmlns:p14="http://schemas.microsoft.com/office/powerpoint/2010/main" val="2699870080"/>
              </p:ext>
            </p:extLst>
          </p:nvPr>
        </p:nvGraphicFramePr>
        <p:xfrm>
          <a:off x="387925" y="880418"/>
          <a:ext cx="10446328" cy="5270389"/>
        </p:xfrm>
        <a:graphic>
          <a:graphicData uri="http://schemas.openxmlformats.org/drawingml/2006/table">
            <a:tbl>
              <a:tblPr firstRow="1" bandRow="1">
                <a:tableStyleId>{5C22544A-7EE6-4342-B048-85BDC9FD1C3A}</a:tableStyleId>
              </a:tblPr>
              <a:tblGrid>
                <a:gridCol w="1305791">
                  <a:extLst>
                    <a:ext uri="{9D8B030D-6E8A-4147-A177-3AD203B41FA5}">
                      <a16:colId xmlns:a16="http://schemas.microsoft.com/office/drawing/2014/main" val="1087287412"/>
                    </a:ext>
                  </a:extLst>
                </a:gridCol>
                <a:gridCol w="1305791">
                  <a:extLst>
                    <a:ext uri="{9D8B030D-6E8A-4147-A177-3AD203B41FA5}">
                      <a16:colId xmlns:a16="http://schemas.microsoft.com/office/drawing/2014/main" val="3678462502"/>
                    </a:ext>
                  </a:extLst>
                </a:gridCol>
                <a:gridCol w="1305791">
                  <a:extLst>
                    <a:ext uri="{9D8B030D-6E8A-4147-A177-3AD203B41FA5}">
                      <a16:colId xmlns:a16="http://schemas.microsoft.com/office/drawing/2014/main" val="3657592045"/>
                    </a:ext>
                  </a:extLst>
                </a:gridCol>
                <a:gridCol w="1305791">
                  <a:extLst>
                    <a:ext uri="{9D8B030D-6E8A-4147-A177-3AD203B41FA5}">
                      <a16:colId xmlns:a16="http://schemas.microsoft.com/office/drawing/2014/main" val="35111596"/>
                    </a:ext>
                  </a:extLst>
                </a:gridCol>
                <a:gridCol w="1305791">
                  <a:extLst>
                    <a:ext uri="{9D8B030D-6E8A-4147-A177-3AD203B41FA5}">
                      <a16:colId xmlns:a16="http://schemas.microsoft.com/office/drawing/2014/main" val="1050415390"/>
                    </a:ext>
                  </a:extLst>
                </a:gridCol>
                <a:gridCol w="1305791">
                  <a:extLst>
                    <a:ext uri="{9D8B030D-6E8A-4147-A177-3AD203B41FA5}">
                      <a16:colId xmlns:a16="http://schemas.microsoft.com/office/drawing/2014/main" val="2082711058"/>
                    </a:ext>
                  </a:extLst>
                </a:gridCol>
                <a:gridCol w="1305791">
                  <a:extLst>
                    <a:ext uri="{9D8B030D-6E8A-4147-A177-3AD203B41FA5}">
                      <a16:colId xmlns:a16="http://schemas.microsoft.com/office/drawing/2014/main" val="4241227135"/>
                    </a:ext>
                  </a:extLst>
                </a:gridCol>
                <a:gridCol w="1305791">
                  <a:extLst>
                    <a:ext uri="{9D8B030D-6E8A-4147-A177-3AD203B41FA5}">
                      <a16:colId xmlns:a16="http://schemas.microsoft.com/office/drawing/2014/main" val="4273586935"/>
                    </a:ext>
                  </a:extLst>
                </a:gridCol>
              </a:tblGrid>
              <a:tr h="915885">
                <a:tc>
                  <a:txBody>
                    <a:bodyPr/>
                    <a:lstStyle/>
                    <a:p>
                      <a:r>
                        <a:rPr lang="en-GB" dirty="0"/>
                        <a:t>Name</a:t>
                      </a:r>
                      <a:endParaRPr lang="en-AU" dirty="0"/>
                    </a:p>
                  </a:txBody>
                  <a:tcPr/>
                </a:tc>
                <a:tc>
                  <a:txBody>
                    <a:bodyPr/>
                    <a:lstStyle/>
                    <a:p>
                      <a:r>
                        <a:rPr lang="en-GB" dirty="0"/>
                        <a:t>Date</a:t>
                      </a:r>
                      <a:endParaRPr lang="en-AU" dirty="0"/>
                    </a:p>
                  </a:txBody>
                  <a:tcPr/>
                </a:tc>
                <a:tc>
                  <a:txBody>
                    <a:bodyPr/>
                    <a:lstStyle/>
                    <a:p>
                      <a:r>
                        <a:rPr lang="en-GB" dirty="0"/>
                        <a:t>CK</a:t>
                      </a:r>
                      <a:endParaRPr lang="en-AU" dirty="0"/>
                    </a:p>
                  </a:txBody>
                  <a:tcPr/>
                </a:tc>
                <a:tc>
                  <a:txBody>
                    <a:bodyPr/>
                    <a:lstStyle/>
                    <a:p>
                      <a:r>
                        <a:rPr lang="en-GB" dirty="0"/>
                        <a:t>Cort</a:t>
                      </a:r>
                      <a:endParaRPr lang="en-AU" dirty="0"/>
                    </a:p>
                  </a:txBody>
                  <a:tcPr/>
                </a:tc>
                <a:tc>
                  <a:txBody>
                    <a:bodyPr/>
                    <a:lstStyle/>
                    <a:p>
                      <a:r>
                        <a:rPr lang="en-GB" dirty="0"/>
                        <a:t>Date</a:t>
                      </a:r>
                      <a:endParaRPr lang="en-AU" dirty="0"/>
                    </a:p>
                  </a:txBody>
                  <a:tcPr/>
                </a:tc>
                <a:tc>
                  <a:txBody>
                    <a:bodyPr/>
                    <a:lstStyle/>
                    <a:p>
                      <a:r>
                        <a:rPr lang="en-GB" dirty="0"/>
                        <a:t>CK</a:t>
                      </a:r>
                      <a:endParaRPr lang="en-AU" dirty="0"/>
                    </a:p>
                  </a:txBody>
                  <a:tcPr/>
                </a:tc>
                <a:tc>
                  <a:txBody>
                    <a:bodyPr/>
                    <a:lstStyle/>
                    <a:p>
                      <a:r>
                        <a:rPr lang="en-GB" dirty="0"/>
                        <a:t>Cort</a:t>
                      </a:r>
                      <a:endParaRPr lang="en-AU" dirty="0"/>
                    </a:p>
                  </a:txBody>
                  <a:tcPr/>
                </a:tc>
                <a:tc>
                  <a:txBody>
                    <a:bodyPr/>
                    <a:lstStyle/>
                    <a:p>
                      <a:r>
                        <a:rPr lang="en-GB" dirty="0"/>
                        <a:t>Outcome</a:t>
                      </a:r>
                      <a:endParaRPr lang="en-AU" dirty="0"/>
                    </a:p>
                  </a:txBody>
                  <a:tcPr/>
                </a:tc>
                <a:extLst>
                  <a:ext uri="{0D108BD9-81ED-4DB2-BD59-A6C34878D82A}">
                    <a16:rowId xmlns:a16="http://schemas.microsoft.com/office/drawing/2014/main" val="986745772"/>
                  </a:ext>
                </a:extLst>
              </a:tr>
              <a:tr h="530632">
                <a:tc>
                  <a:txBody>
                    <a:bodyPr/>
                    <a:lstStyle/>
                    <a:p>
                      <a:r>
                        <a:rPr lang="en-GB" dirty="0"/>
                        <a:t>Boxer</a:t>
                      </a:r>
                      <a:endParaRPr lang="en-AU" dirty="0"/>
                    </a:p>
                  </a:txBody>
                  <a:tcPr/>
                </a:tc>
                <a:tc>
                  <a:txBody>
                    <a:bodyPr/>
                    <a:lstStyle/>
                    <a:p>
                      <a:r>
                        <a:rPr lang="en-GB" dirty="0"/>
                        <a:t>28/10/21</a:t>
                      </a:r>
                      <a:endParaRPr lang="en-AU" dirty="0"/>
                    </a:p>
                  </a:txBody>
                  <a:tcPr/>
                </a:tc>
                <a:tc>
                  <a:txBody>
                    <a:bodyPr/>
                    <a:lstStyle/>
                    <a:p>
                      <a:r>
                        <a:rPr lang="en-GB" dirty="0"/>
                        <a:t>20654</a:t>
                      </a:r>
                      <a:endParaRPr lang="en-AU" dirty="0"/>
                    </a:p>
                  </a:txBody>
                  <a:tcPr/>
                </a:tc>
                <a:tc>
                  <a:txBody>
                    <a:bodyPr/>
                    <a:lstStyle/>
                    <a:p>
                      <a:r>
                        <a:rPr lang="en-GB" dirty="0"/>
                        <a:t>302</a:t>
                      </a:r>
                      <a:endParaRPr lang="en-AU" dirty="0"/>
                    </a:p>
                  </a:txBody>
                  <a:tcPr/>
                </a:tc>
                <a:tc>
                  <a:txBody>
                    <a:bodyPr/>
                    <a:lstStyle/>
                    <a:p>
                      <a:endParaRPr lang="en-AU" dirty="0"/>
                    </a:p>
                  </a:txBody>
                  <a:tcPr/>
                </a:tc>
                <a:tc>
                  <a:txBody>
                    <a:bodyPr/>
                    <a:lstStyle/>
                    <a:p>
                      <a:endParaRPr lang="en-AU"/>
                    </a:p>
                  </a:txBody>
                  <a:tcPr/>
                </a:tc>
                <a:tc>
                  <a:txBody>
                    <a:bodyPr/>
                    <a:lstStyle/>
                    <a:p>
                      <a:endParaRPr lang="en-AU"/>
                    </a:p>
                  </a:txBody>
                  <a:tcPr/>
                </a:tc>
                <a:tc>
                  <a:txBody>
                    <a:bodyPr/>
                    <a:lstStyle/>
                    <a:p>
                      <a:r>
                        <a:rPr lang="en-GB" dirty="0"/>
                        <a:t>Released</a:t>
                      </a:r>
                      <a:endParaRPr lang="en-AU" dirty="0"/>
                    </a:p>
                  </a:txBody>
                  <a:tcPr/>
                </a:tc>
                <a:extLst>
                  <a:ext uri="{0D108BD9-81ED-4DB2-BD59-A6C34878D82A}">
                    <a16:rowId xmlns:a16="http://schemas.microsoft.com/office/drawing/2014/main" val="200505619"/>
                  </a:ext>
                </a:extLst>
              </a:tr>
              <a:tr h="530632">
                <a:tc>
                  <a:txBody>
                    <a:bodyPr/>
                    <a:lstStyle/>
                    <a:p>
                      <a:r>
                        <a:rPr lang="en-GB" dirty="0"/>
                        <a:t>Cherry </a:t>
                      </a:r>
                      <a:r>
                        <a:rPr lang="en-GB" dirty="0" err="1"/>
                        <a:t>Blossum</a:t>
                      </a:r>
                      <a:endParaRPr lang="en-AU" dirty="0"/>
                    </a:p>
                  </a:txBody>
                  <a:tcPr/>
                </a:tc>
                <a:tc>
                  <a:txBody>
                    <a:bodyPr/>
                    <a:lstStyle/>
                    <a:p>
                      <a:r>
                        <a:rPr lang="en-GB" dirty="0"/>
                        <a:t>5/7/22</a:t>
                      </a:r>
                      <a:endParaRPr lang="en-AU" dirty="0"/>
                    </a:p>
                  </a:txBody>
                  <a:tcPr/>
                </a:tc>
                <a:tc>
                  <a:txBody>
                    <a:bodyPr/>
                    <a:lstStyle/>
                    <a:p>
                      <a:r>
                        <a:rPr lang="en-GB" dirty="0"/>
                        <a:t>139826</a:t>
                      </a:r>
                      <a:endParaRPr lang="en-AU" dirty="0"/>
                    </a:p>
                  </a:txBody>
                  <a:tcPr/>
                </a:tc>
                <a:tc>
                  <a:txBody>
                    <a:bodyPr/>
                    <a:lstStyle/>
                    <a:p>
                      <a:r>
                        <a:rPr lang="en-GB" dirty="0"/>
                        <a:t>242</a:t>
                      </a:r>
                      <a:endParaRPr lang="en-AU" dirty="0"/>
                    </a:p>
                  </a:txBody>
                  <a:tcPr/>
                </a:tc>
                <a:tc>
                  <a:txBody>
                    <a:bodyPr/>
                    <a:lstStyle/>
                    <a:p>
                      <a:r>
                        <a:rPr lang="en-GB" dirty="0"/>
                        <a:t>22/7/22</a:t>
                      </a:r>
                      <a:endParaRPr lang="en-AU" dirty="0"/>
                    </a:p>
                  </a:txBody>
                  <a:tcPr/>
                </a:tc>
                <a:tc>
                  <a:txBody>
                    <a:bodyPr/>
                    <a:lstStyle/>
                    <a:p>
                      <a:r>
                        <a:rPr lang="en-GB" dirty="0"/>
                        <a:t>705</a:t>
                      </a:r>
                      <a:endParaRPr lang="en-AU" dirty="0"/>
                    </a:p>
                  </a:txBody>
                  <a:tcPr/>
                </a:tc>
                <a:tc>
                  <a:txBody>
                    <a:bodyPr/>
                    <a:lstStyle/>
                    <a:p>
                      <a:r>
                        <a:rPr lang="en-GB" dirty="0"/>
                        <a:t>59</a:t>
                      </a:r>
                      <a:endParaRPr lang="en-AU" dirty="0"/>
                    </a:p>
                  </a:txBody>
                  <a:tcPr/>
                </a:tc>
                <a:tc>
                  <a:txBody>
                    <a:bodyPr/>
                    <a:lstStyle/>
                    <a:p>
                      <a:r>
                        <a:rPr lang="en-GB" dirty="0"/>
                        <a:t>Released</a:t>
                      </a:r>
                      <a:endParaRPr lang="en-AU" dirty="0"/>
                    </a:p>
                  </a:txBody>
                  <a:tcPr/>
                </a:tc>
                <a:extLst>
                  <a:ext uri="{0D108BD9-81ED-4DB2-BD59-A6C34878D82A}">
                    <a16:rowId xmlns:a16="http://schemas.microsoft.com/office/drawing/2014/main" val="3831712291"/>
                  </a:ext>
                </a:extLst>
              </a:tr>
              <a:tr h="530632">
                <a:tc>
                  <a:txBody>
                    <a:bodyPr/>
                    <a:lstStyle/>
                    <a:p>
                      <a:r>
                        <a:rPr lang="en-GB" dirty="0" err="1"/>
                        <a:t>Woola</a:t>
                      </a:r>
                      <a:endParaRPr lang="en-AU" dirty="0"/>
                    </a:p>
                  </a:txBody>
                  <a:tcPr/>
                </a:tc>
                <a:tc>
                  <a:txBody>
                    <a:bodyPr/>
                    <a:lstStyle/>
                    <a:p>
                      <a:r>
                        <a:rPr lang="en-GB" dirty="0"/>
                        <a:t>3/5/23</a:t>
                      </a:r>
                      <a:endParaRPr lang="en-AU" dirty="0"/>
                    </a:p>
                  </a:txBody>
                  <a:tcPr/>
                </a:tc>
                <a:tc>
                  <a:txBody>
                    <a:bodyPr/>
                    <a:lstStyle/>
                    <a:p>
                      <a:r>
                        <a:rPr lang="en-GB" dirty="0"/>
                        <a:t>16074</a:t>
                      </a:r>
                      <a:endParaRPr lang="en-AU" dirty="0"/>
                    </a:p>
                  </a:txBody>
                  <a:tcPr/>
                </a:tc>
                <a:tc>
                  <a:txBody>
                    <a:bodyPr/>
                    <a:lstStyle/>
                    <a:p>
                      <a:r>
                        <a:rPr lang="en-GB" dirty="0"/>
                        <a:t>349</a:t>
                      </a:r>
                      <a:endParaRPr lang="en-AU" dirty="0"/>
                    </a:p>
                  </a:txBody>
                  <a:tcPr/>
                </a:tc>
                <a:tc>
                  <a:txBody>
                    <a:bodyPr/>
                    <a:lstStyle/>
                    <a:p>
                      <a:r>
                        <a:rPr lang="en-GB" dirty="0"/>
                        <a:t>8/5/23</a:t>
                      </a:r>
                      <a:endParaRPr lang="en-AU" dirty="0"/>
                    </a:p>
                  </a:txBody>
                  <a:tcPr/>
                </a:tc>
                <a:tc>
                  <a:txBody>
                    <a:bodyPr/>
                    <a:lstStyle/>
                    <a:p>
                      <a:r>
                        <a:rPr lang="en-GB" dirty="0"/>
                        <a:t>4990</a:t>
                      </a:r>
                      <a:endParaRPr lang="en-AU" dirty="0"/>
                    </a:p>
                  </a:txBody>
                  <a:tcPr/>
                </a:tc>
                <a:tc>
                  <a:txBody>
                    <a:bodyPr/>
                    <a:lstStyle/>
                    <a:p>
                      <a:r>
                        <a:rPr lang="en-GB" dirty="0"/>
                        <a:t>204</a:t>
                      </a:r>
                      <a:endParaRPr lang="en-AU" dirty="0"/>
                    </a:p>
                  </a:txBody>
                  <a:tcPr/>
                </a:tc>
                <a:tc>
                  <a:txBody>
                    <a:bodyPr/>
                    <a:lstStyle/>
                    <a:p>
                      <a:r>
                        <a:rPr lang="en-GB" dirty="0"/>
                        <a:t>Released</a:t>
                      </a:r>
                      <a:endParaRPr lang="en-AU" dirty="0"/>
                    </a:p>
                  </a:txBody>
                  <a:tcPr/>
                </a:tc>
                <a:extLst>
                  <a:ext uri="{0D108BD9-81ED-4DB2-BD59-A6C34878D82A}">
                    <a16:rowId xmlns:a16="http://schemas.microsoft.com/office/drawing/2014/main" val="3208200134"/>
                  </a:ext>
                </a:extLst>
              </a:tr>
              <a:tr h="530632">
                <a:tc>
                  <a:txBody>
                    <a:bodyPr/>
                    <a:lstStyle/>
                    <a:p>
                      <a:r>
                        <a:rPr lang="en-GB" dirty="0"/>
                        <a:t>Carrie</a:t>
                      </a:r>
                      <a:endParaRPr lang="en-AU" dirty="0"/>
                    </a:p>
                  </a:txBody>
                  <a:tcPr/>
                </a:tc>
                <a:tc>
                  <a:txBody>
                    <a:bodyPr/>
                    <a:lstStyle/>
                    <a:p>
                      <a:endParaRPr lang="en-AU" dirty="0"/>
                    </a:p>
                  </a:txBody>
                  <a:tcPr/>
                </a:tc>
                <a:tc>
                  <a:txBody>
                    <a:bodyPr/>
                    <a:lstStyle/>
                    <a:p>
                      <a:r>
                        <a:rPr lang="en-GB" dirty="0"/>
                        <a:t>356540</a:t>
                      </a:r>
                      <a:endParaRPr lang="en-AU" dirty="0"/>
                    </a:p>
                  </a:txBody>
                  <a:tcPr/>
                </a:tc>
                <a:tc>
                  <a:txBody>
                    <a:bodyPr/>
                    <a:lstStyle/>
                    <a:p>
                      <a:r>
                        <a:rPr lang="en-GB" dirty="0"/>
                        <a:t>525</a:t>
                      </a:r>
                      <a:endParaRPr lang="en-AU" dirty="0"/>
                    </a:p>
                  </a:txBody>
                  <a:tcPr/>
                </a:tc>
                <a:tc>
                  <a:txBody>
                    <a:bodyPr/>
                    <a:lstStyle/>
                    <a:p>
                      <a:endParaRPr lang="en-AU" dirty="0"/>
                    </a:p>
                  </a:txBody>
                  <a:tcPr/>
                </a:tc>
                <a:tc>
                  <a:txBody>
                    <a:bodyPr/>
                    <a:lstStyle/>
                    <a:p>
                      <a:endParaRPr lang="en-AU"/>
                    </a:p>
                  </a:txBody>
                  <a:tcPr/>
                </a:tc>
                <a:tc>
                  <a:txBody>
                    <a:bodyPr/>
                    <a:lstStyle/>
                    <a:p>
                      <a:endParaRPr lang="en-AU"/>
                    </a:p>
                  </a:txBody>
                  <a:tcPr/>
                </a:tc>
                <a:tc>
                  <a:txBody>
                    <a:bodyPr/>
                    <a:lstStyle/>
                    <a:p>
                      <a:r>
                        <a:rPr lang="en-GB" dirty="0"/>
                        <a:t>Released</a:t>
                      </a:r>
                      <a:endParaRPr lang="en-AU" dirty="0"/>
                    </a:p>
                  </a:txBody>
                  <a:tcPr/>
                </a:tc>
                <a:extLst>
                  <a:ext uri="{0D108BD9-81ED-4DB2-BD59-A6C34878D82A}">
                    <a16:rowId xmlns:a16="http://schemas.microsoft.com/office/drawing/2014/main" val="2108937146"/>
                  </a:ext>
                </a:extLst>
              </a:tr>
              <a:tr h="530632">
                <a:tc>
                  <a:txBody>
                    <a:bodyPr/>
                    <a:lstStyle/>
                    <a:p>
                      <a:r>
                        <a:rPr lang="en-GB" dirty="0"/>
                        <a:t>Swallow</a:t>
                      </a:r>
                      <a:endParaRPr lang="en-AU" dirty="0"/>
                    </a:p>
                  </a:txBody>
                  <a:tcPr/>
                </a:tc>
                <a:tc>
                  <a:txBody>
                    <a:bodyPr/>
                    <a:lstStyle/>
                    <a:p>
                      <a:r>
                        <a:rPr lang="en-GB" dirty="0"/>
                        <a:t>25/3/19</a:t>
                      </a:r>
                      <a:endParaRPr lang="en-AU" dirty="0"/>
                    </a:p>
                  </a:txBody>
                  <a:tcPr/>
                </a:tc>
                <a:tc>
                  <a:txBody>
                    <a:bodyPr/>
                    <a:lstStyle/>
                    <a:p>
                      <a:r>
                        <a:rPr lang="en-GB" dirty="0"/>
                        <a:t>82900</a:t>
                      </a:r>
                      <a:endParaRPr lang="en-AU" dirty="0"/>
                    </a:p>
                  </a:txBody>
                  <a:tcPr/>
                </a:tc>
                <a:tc>
                  <a:txBody>
                    <a:bodyPr/>
                    <a:lstStyle/>
                    <a:p>
                      <a:r>
                        <a:rPr lang="en-GB" dirty="0"/>
                        <a:t>531</a:t>
                      </a:r>
                      <a:endParaRPr lang="en-AU" dirty="0"/>
                    </a:p>
                  </a:txBody>
                  <a:tcPr/>
                </a:tc>
                <a:tc>
                  <a:txBody>
                    <a:bodyPr/>
                    <a:lstStyle/>
                    <a:p>
                      <a:r>
                        <a:rPr lang="en-GB" dirty="0"/>
                        <a:t>18/4/19</a:t>
                      </a:r>
                      <a:endParaRPr lang="en-AU" dirty="0"/>
                    </a:p>
                  </a:txBody>
                  <a:tcPr/>
                </a:tc>
                <a:tc>
                  <a:txBody>
                    <a:bodyPr/>
                    <a:lstStyle/>
                    <a:p>
                      <a:r>
                        <a:rPr lang="en-GB" dirty="0"/>
                        <a:t>1829</a:t>
                      </a:r>
                      <a:endParaRPr lang="en-AU" dirty="0"/>
                    </a:p>
                  </a:txBody>
                  <a:tcPr/>
                </a:tc>
                <a:tc>
                  <a:txBody>
                    <a:bodyPr/>
                    <a:lstStyle/>
                    <a:p>
                      <a:r>
                        <a:rPr lang="en-GB" dirty="0"/>
                        <a:t>26</a:t>
                      </a:r>
                      <a:endParaRPr lang="en-AU" dirty="0"/>
                    </a:p>
                  </a:txBody>
                  <a:tcPr/>
                </a:tc>
                <a:tc>
                  <a:txBody>
                    <a:bodyPr/>
                    <a:lstStyle/>
                    <a:p>
                      <a:r>
                        <a:rPr lang="en-GB" dirty="0"/>
                        <a:t>Died</a:t>
                      </a:r>
                      <a:endParaRPr lang="en-AU" dirty="0"/>
                    </a:p>
                  </a:txBody>
                  <a:tcPr/>
                </a:tc>
                <a:extLst>
                  <a:ext uri="{0D108BD9-81ED-4DB2-BD59-A6C34878D82A}">
                    <a16:rowId xmlns:a16="http://schemas.microsoft.com/office/drawing/2014/main" val="1647741771"/>
                  </a:ext>
                </a:extLst>
              </a:tr>
              <a:tr h="530632">
                <a:tc>
                  <a:txBody>
                    <a:bodyPr/>
                    <a:lstStyle/>
                    <a:p>
                      <a:r>
                        <a:rPr lang="en-GB" dirty="0"/>
                        <a:t>Big Al</a:t>
                      </a:r>
                      <a:endParaRPr lang="en-AU" dirty="0"/>
                    </a:p>
                  </a:txBody>
                  <a:tcPr/>
                </a:tc>
                <a:tc>
                  <a:txBody>
                    <a:bodyPr/>
                    <a:lstStyle/>
                    <a:p>
                      <a:r>
                        <a:rPr lang="en-GB" dirty="0"/>
                        <a:t>26/6/18</a:t>
                      </a:r>
                      <a:endParaRPr lang="en-AU" dirty="0"/>
                    </a:p>
                  </a:txBody>
                  <a:tcPr/>
                </a:tc>
                <a:tc>
                  <a:txBody>
                    <a:bodyPr/>
                    <a:lstStyle/>
                    <a:p>
                      <a:endParaRPr lang="en-AU" dirty="0"/>
                    </a:p>
                  </a:txBody>
                  <a:tcPr/>
                </a:tc>
                <a:tc>
                  <a:txBody>
                    <a:bodyPr/>
                    <a:lstStyle/>
                    <a:p>
                      <a:r>
                        <a:rPr lang="en-GB" dirty="0"/>
                        <a:t>431</a:t>
                      </a:r>
                      <a:endParaRPr lang="en-AU" dirty="0"/>
                    </a:p>
                  </a:txBody>
                  <a:tcPr/>
                </a:tc>
                <a:tc>
                  <a:txBody>
                    <a:bodyPr/>
                    <a:lstStyle/>
                    <a:p>
                      <a:endParaRPr lang="en-AU" dirty="0"/>
                    </a:p>
                  </a:txBody>
                  <a:tcPr/>
                </a:tc>
                <a:tc>
                  <a:txBody>
                    <a:bodyPr/>
                    <a:lstStyle/>
                    <a:p>
                      <a:endParaRPr lang="en-AU" dirty="0"/>
                    </a:p>
                  </a:txBody>
                  <a:tcPr/>
                </a:tc>
                <a:tc>
                  <a:txBody>
                    <a:bodyPr/>
                    <a:lstStyle/>
                    <a:p>
                      <a:endParaRPr lang="en-AU"/>
                    </a:p>
                  </a:txBody>
                  <a:tcPr/>
                </a:tc>
                <a:tc>
                  <a:txBody>
                    <a:bodyPr/>
                    <a:lstStyle/>
                    <a:p>
                      <a:r>
                        <a:rPr lang="en-GB" dirty="0"/>
                        <a:t>Released</a:t>
                      </a:r>
                      <a:endParaRPr lang="en-AU" dirty="0"/>
                    </a:p>
                  </a:txBody>
                  <a:tcPr/>
                </a:tc>
                <a:extLst>
                  <a:ext uri="{0D108BD9-81ED-4DB2-BD59-A6C34878D82A}">
                    <a16:rowId xmlns:a16="http://schemas.microsoft.com/office/drawing/2014/main" val="1433712967"/>
                  </a:ext>
                </a:extLst>
              </a:tr>
              <a:tr h="530632">
                <a:tc>
                  <a:txBody>
                    <a:bodyPr/>
                    <a:lstStyle/>
                    <a:p>
                      <a:r>
                        <a:rPr lang="en-GB" dirty="0" err="1"/>
                        <a:t>Rovere</a:t>
                      </a:r>
                      <a:endParaRPr lang="en-AU" dirty="0"/>
                    </a:p>
                  </a:txBody>
                  <a:tcPr/>
                </a:tc>
                <a:tc>
                  <a:txBody>
                    <a:bodyPr/>
                    <a:lstStyle/>
                    <a:p>
                      <a:endParaRPr lang="en-AU" dirty="0"/>
                    </a:p>
                  </a:txBody>
                  <a:tcPr/>
                </a:tc>
                <a:tc>
                  <a:txBody>
                    <a:bodyPr/>
                    <a:lstStyle/>
                    <a:p>
                      <a:r>
                        <a:rPr lang="en-GB" dirty="0"/>
                        <a:t>216230</a:t>
                      </a:r>
                      <a:endParaRPr lang="en-AU" dirty="0"/>
                    </a:p>
                  </a:txBody>
                  <a:tcPr/>
                </a:tc>
                <a:tc>
                  <a:txBody>
                    <a:bodyPr/>
                    <a:lstStyle/>
                    <a:p>
                      <a:r>
                        <a:rPr lang="en-GB" dirty="0"/>
                        <a:t>170</a:t>
                      </a:r>
                      <a:endParaRPr lang="en-AU" dirty="0"/>
                    </a:p>
                  </a:txBody>
                  <a:tcPr/>
                </a:tc>
                <a:tc>
                  <a:txBody>
                    <a:bodyPr/>
                    <a:lstStyle/>
                    <a:p>
                      <a:endParaRPr lang="en-AU" dirty="0"/>
                    </a:p>
                  </a:txBody>
                  <a:tcPr/>
                </a:tc>
                <a:tc>
                  <a:txBody>
                    <a:bodyPr/>
                    <a:lstStyle/>
                    <a:p>
                      <a:endParaRPr lang="en-AU" dirty="0"/>
                    </a:p>
                  </a:txBody>
                  <a:tcPr/>
                </a:tc>
                <a:tc>
                  <a:txBody>
                    <a:bodyPr/>
                    <a:lstStyle/>
                    <a:p>
                      <a:endParaRPr lang="en-AU" dirty="0"/>
                    </a:p>
                  </a:txBody>
                  <a:tcPr/>
                </a:tc>
                <a:tc>
                  <a:txBody>
                    <a:bodyPr/>
                    <a:lstStyle/>
                    <a:p>
                      <a:r>
                        <a:rPr lang="en-GB" dirty="0"/>
                        <a:t>Released</a:t>
                      </a:r>
                      <a:endParaRPr lang="en-AU" dirty="0"/>
                    </a:p>
                  </a:txBody>
                  <a:tcPr/>
                </a:tc>
                <a:extLst>
                  <a:ext uri="{0D108BD9-81ED-4DB2-BD59-A6C34878D82A}">
                    <a16:rowId xmlns:a16="http://schemas.microsoft.com/office/drawing/2014/main" val="891779279"/>
                  </a:ext>
                </a:extLst>
              </a:tr>
              <a:tr h="530632">
                <a:tc>
                  <a:txBody>
                    <a:bodyPr/>
                    <a:lstStyle/>
                    <a:p>
                      <a:r>
                        <a:rPr lang="en-GB" dirty="0"/>
                        <a:t>Betty</a:t>
                      </a:r>
                      <a:endParaRPr lang="en-AU" dirty="0"/>
                    </a:p>
                  </a:txBody>
                  <a:tcPr/>
                </a:tc>
                <a:tc>
                  <a:txBody>
                    <a:bodyPr/>
                    <a:lstStyle/>
                    <a:p>
                      <a:endParaRPr lang="en-AU" dirty="0"/>
                    </a:p>
                  </a:txBody>
                  <a:tcPr/>
                </a:tc>
                <a:tc>
                  <a:txBody>
                    <a:bodyPr/>
                    <a:lstStyle/>
                    <a:p>
                      <a:r>
                        <a:rPr lang="en-GB" dirty="0"/>
                        <a:t>17633</a:t>
                      </a:r>
                      <a:endParaRPr lang="en-AU" dirty="0"/>
                    </a:p>
                  </a:txBody>
                  <a:tcPr/>
                </a:tc>
                <a:tc>
                  <a:txBody>
                    <a:bodyPr/>
                    <a:lstStyle/>
                    <a:p>
                      <a:r>
                        <a:rPr lang="en-GB" dirty="0"/>
                        <a:t>803</a:t>
                      </a:r>
                      <a:endParaRPr lang="en-AU" dirty="0"/>
                    </a:p>
                  </a:txBody>
                  <a:tcPr/>
                </a:tc>
                <a:tc>
                  <a:txBody>
                    <a:bodyPr/>
                    <a:lstStyle/>
                    <a:p>
                      <a:endParaRPr lang="en-AU" dirty="0"/>
                    </a:p>
                  </a:txBody>
                  <a:tcPr/>
                </a:tc>
                <a:tc>
                  <a:txBody>
                    <a:bodyPr/>
                    <a:lstStyle/>
                    <a:p>
                      <a:endParaRPr lang="en-AU" dirty="0"/>
                    </a:p>
                  </a:txBody>
                  <a:tcPr/>
                </a:tc>
                <a:tc>
                  <a:txBody>
                    <a:bodyPr/>
                    <a:lstStyle/>
                    <a:p>
                      <a:endParaRPr lang="en-AU" dirty="0"/>
                    </a:p>
                  </a:txBody>
                  <a:tcPr/>
                </a:tc>
                <a:tc>
                  <a:txBody>
                    <a:bodyPr/>
                    <a:lstStyle/>
                    <a:p>
                      <a:r>
                        <a:rPr lang="en-GB" dirty="0"/>
                        <a:t>Released</a:t>
                      </a:r>
                      <a:endParaRPr lang="en-AU" dirty="0"/>
                    </a:p>
                  </a:txBody>
                  <a:tcPr/>
                </a:tc>
                <a:extLst>
                  <a:ext uri="{0D108BD9-81ED-4DB2-BD59-A6C34878D82A}">
                    <a16:rowId xmlns:a16="http://schemas.microsoft.com/office/drawing/2014/main" val="2481679340"/>
                  </a:ext>
                </a:extLst>
              </a:tr>
            </a:tbl>
          </a:graphicData>
        </a:graphic>
      </p:graphicFrame>
    </p:spTree>
    <p:extLst>
      <p:ext uri="{BB962C8B-B14F-4D97-AF65-F5344CB8AC3E}">
        <p14:creationId xmlns:p14="http://schemas.microsoft.com/office/powerpoint/2010/main" val="41462195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1D0FB-47D4-AEB9-C4CE-5EDA14B9B9C4}"/>
              </a:ext>
            </a:extLst>
          </p:cNvPr>
          <p:cNvSpPr>
            <a:spLocks noGrp="1"/>
          </p:cNvSpPr>
          <p:nvPr>
            <p:ph type="title"/>
          </p:nvPr>
        </p:nvSpPr>
        <p:spPr>
          <a:xfrm>
            <a:off x="677334" y="609600"/>
            <a:ext cx="9554248" cy="810491"/>
          </a:xfrm>
        </p:spPr>
        <p:txBody>
          <a:bodyPr>
            <a:normAutofit/>
          </a:bodyPr>
          <a:lstStyle/>
          <a:p>
            <a:r>
              <a:rPr lang="en-GB" b="1" dirty="0"/>
              <a:t>D</a:t>
            </a:r>
            <a:r>
              <a:rPr lang="en-AU" b="1" dirty="0" err="1"/>
              <a:t>og</a:t>
            </a:r>
            <a:r>
              <a:rPr lang="en-AU" b="1" dirty="0"/>
              <a:t> Attack Recovery Over Time</a:t>
            </a:r>
          </a:p>
        </p:txBody>
      </p:sp>
      <p:graphicFrame>
        <p:nvGraphicFramePr>
          <p:cNvPr id="7" name="Table 7">
            <a:extLst>
              <a:ext uri="{FF2B5EF4-FFF2-40B4-BE49-F238E27FC236}">
                <a16:creationId xmlns:a16="http://schemas.microsoft.com/office/drawing/2014/main" id="{A765C42F-8E53-4997-27F1-506F6ABA3ED1}"/>
              </a:ext>
            </a:extLst>
          </p:cNvPr>
          <p:cNvGraphicFramePr>
            <a:graphicFrameLocks noGrp="1"/>
          </p:cNvGraphicFramePr>
          <p:nvPr>
            <p:ph idx="1"/>
            <p:extLst>
              <p:ext uri="{D42A27DB-BD31-4B8C-83A1-F6EECF244321}">
                <p14:modId xmlns:p14="http://schemas.microsoft.com/office/powerpoint/2010/main" val="703784975"/>
              </p:ext>
            </p:extLst>
          </p:nvPr>
        </p:nvGraphicFramePr>
        <p:xfrm>
          <a:off x="8159318" y="2050472"/>
          <a:ext cx="3651682" cy="1854200"/>
        </p:xfrm>
        <a:graphic>
          <a:graphicData uri="http://schemas.openxmlformats.org/drawingml/2006/table">
            <a:tbl>
              <a:tblPr firstRow="1" bandRow="1">
                <a:tableStyleId>{5C22544A-7EE6-4342-B048-85BDC9FD1C3A}</a:tableStyleId>
              </a:tblPr>
              <a:tblGrid>
                <a:gridCol w="1275628">
                  <a:extLst>
                    <a:ext uri="{9D8B030D-6E8A-4147-A177-3AD203B41FA5}">
                      <a16:colId xmlns:a16="http://schemas.microsoft.com/office/drawing/2014/main" val="353200842"/>
                    </a:ext>
                  </a:extLst>
                </a:gridCol>
                <a:gridCol w="1336963">
                  <a:extLst>
                    <a:ext uri="{9D8B030D-6E8A-4147-A177-3AD203B41FA5}">
                      <a16:colId xmlns:a16="http://schemas.microsoft.com/office/drawing/2014/main" val="1296545335"/>
                    </a:ext>
                  </a:extLst>
                </a:gridCol>
                <a:gridCol w="1039091">
                  <a:extLst>
                    <a:ext uri="{9D8B030D-6E8A-4147-A177-3AD203B41FA5}">
                      <a16:colId xmlns:a16="http://schemas.microsoft.com/office/drawing/2014/main" val="1530340808"/>
                    </a:ext>
                  </a:extLst>
                </a:gridCol>
              </a:tblGrid>
              <a:tr h="370840">
                <a:tc>
                  <a:txBody>
                    <a:bodyPr/>
                    <a:lstStyle/>
                    <a:p>
                      <a:r>
                        <a:rPr lang="en-AU" dirty="0"/>
                        <a:t>Date</a:t>
                      </a:r>
                    </a:p>
                  </a:txBody>
                  <a:tcPr/>
                </a:tc>
                <a:tc>
                  <a:txBody>
                    <a:bodyPr/>
                    <a:lstStyle/>
                    <a:p>
                      <a:r>
                        <a:rPr lang="en-AU" dirty="0"/>
                        <a:t>CK</a:t>
                      </a:r>
                    </a:p>
                  </a:txBody>
                  <a:tcPr/>
                </a:tc>
                <a:tc>
                  <a:txBody>
                    <a:bodyPr/>
                    <a:lstStyle/>
                    <a:p>
                      <a:r>
                        <a:rPr lang="en-AU" dirty="0"/>
                        <a:t>CORT</a:t>
                      </a:r>
                    </a:p>
                  </a:txBody>
                  <a:tcPr/>
                </a:tc>
                <a:extLst>
                  <a:ext uri="{0D108BD9-81ED-4DB2-BD59-A6C34878D82A}">
                    <a16:rowId xmlns:a16="http://schemas.microsoft.com/office/drawing/2014/main" val="1209786186"/>
                  </a:ext>
                </a:extLst>
              </a:tr>
              <a:tr h="370840">
                <a:tc>
                  <a:txBody>
                    <a:bodyPr/>
                    <a:lstStyle/>
                    <a:p>
                      <a:r>
                        <a:rPr lang="en-AU" dirty="0"/>
                        <a:t>5/7/22</a:t>
                      </a:r>
                    </a:p>
                  </a:txBody>
                  <a:tcPr/>
                </a:tc>
                <a:tc>
                  <a:txBody>
                    <a:bodyPr/>
                    <a:lstStyle/>
                    <a:p>
                      <a:r>
                        <a:rPr lang="en-AU" dirty="0"/>
                        <a:t>139,826</a:t>
                      </a:r>
                    </a:p>
                  </a:txBody>
                  <a:tcPr/>
                </a:tc>
                <a:tc>
                  <a:txBody>
                    <a:bodyPr/>
                    <a:lstStyle/>
                    <a:p>
                      <a:r>
                        <a:rPr lang="en-AU" dirty="0"/>
                        <a:t>242</a:t>
                      </a:r>
                    </a:p>
                  </a:txBody>
                  <a:tcPr/>
                </a:tc>
                <a:extLst>
                  <a:ext uri="{0D108BD9-81ED-4DB2-BD59-A6C34878D82A}">
                    <a16:rowId xmlns:a16="http://schemas.microsoft.com/office/drawing/2014/main" val="495029202"/>
                  </a:ext>
                </a:extLst>
              </a:tr>
              <a:tr h="370840">
                <a:tc>
                  <a:txBody>
                    <a:bodyPr/>
                    <a:lstStyle/>
                    <a:p>
                      <a:r>
                        <a:rPr lang="en-AU" dirty="0"/>
                        <a:t>6/7/22</a:t>
                      </a:r>
                    </a:p>
                  </a:txBody>
                  <a:tcPr/>
                </a:tc>
                <a:tc>
                  <a:txBody>
                    <a:bodyPr/>
                    <a:lstStyle/>
                    <a:p>
                      <a:r>
                        <a:rPr lang="en-AU" dirty="0"/>
                        <a:t>52,253</a:t>
                      </a:r>
                    </a:p>
                  </a:txBody>
                  <a:tcPr/>
                </a:tc>
                <a:tc>
                  <a:txBody>
                    <a:bodyPr/>
                    <a:lstStyle/>
                    <a:p>
                      <a:r>
                        <a:rPr lang="en-AU" dirty="0"/>
                        <a:t>154</a:t>
                      </a:r>
                    </a:p>
                  </a:txBody>
                  <a:tcPr/>
                </a:tc>
                <a:extLst>
                  <a:ext uri="{0D108BD9-81ED-4DB2-BD59-A6C34878D82A}">
                    <a16:rowId xmlns:a16="http://schemas.microsoft.com/office/drawing/2014/main" val="632816455"/>
                  </a:ext>
                </a:extLst>
              </a:tr>
              <a:tr h="370840">
                <a:tc>
                  <a:txBody>
                    <a:bodyPr/>
                    <a:lstStyle/>
                    <a:p>
                      <a:r>
                        <a:rPr lang="en-AU" dirty="0"/>
                        <a:t>11/7/22</a:t>
                      </a:r>
                    </a:p>
                  </a:txBody>
                  <a:tcPr/>
                </a:tc>
                <a:tc>
                  <a:txBody>
                    <a:bodyPr/>
                    <a:lstStyle/>
                    <a:p>
                      <a:r>
                        <a:rPr lang="en-AU" dirty="0"/>
                        <a:t>8351</a:t>
                      </a:r>
                    </a:p>
                  </a:txBody>
                  <a:tcPr/>
                </a:tc>
                <a:tc>
                  <a:txBody>
                    <a:bodyPr/>
                    <a:lstStyle/>
                    <a:p>
                      <a:r>
                        <a:rPr lang="en-AU" dirty="0"/>
                        <a:t>96</a:t>
                      </a:r>
                    </a:p>
                  </a:txBody>
                  <a:tcPr/>
                </a:tc>
                <a:extLst>
                  <a:ext uri="{0D108BD9-81ED-4DB2-BD59-A6C34878D82A}">
                    <a16:rowId xmlns:a16="http://schemas.microsoft.com/office/drawing/2014/main" val="2330811765"/>
                  </a:ext>
                </a:extLst>
              </a:tr>
              <a:tr h="370840">
                <a:tc>
                  <a:txBody>
                    <a:bodyPr/>
                    <a:lstStyle/>
                    <a:p>
                      <a:r>
                        <a:rPr lang="en-AU" dirty="0"/>
                        <a:t>22/7/22</a:t>
                      </a:r>
                    </a:p>
                  </a:txBody>
                  <a:tcPr/>
                </a:tc>
                <a:tc>
                  <a:txBody>
                    <a:bodyPr/>
                    <a:lstStyle/>
                    <a:p>
                      <a:r>
                        <a:rPr lang="en-AU" dirty="0"/>
                        <a:t>705</a:t>
                      </a:r>
                    </a:p>
                  </a:txBody>
                  <a:tcPr/>
                </a:tc>
                <a:tc>
                  <a:txBody>
                    <a:bodyPr/>
                    <a:lstStyle/>
                    <a:p>
                      <a:r>
                        <a:rPr lang="en-AU" dirty="0"/>
                        <a:t>59</a:t>
                      </a:r>
                    </a:p>
                  </a:txBody>
                  <a:tcPr/>
                </a:tc>
                <a:extLst>
                  <a:ext uri="{0D108BD9-81ED-4DB2-BD59-A6C34878D82A}">
                    <a16:rowId xmlns:a16="http://schemas.microsoft.com/office/drawing/2014/main" val="3871546798"/>
                  </a:ext>
                </a:extLst>
              </a:tr>
            </a:tbl>
          </a:graphicData>
        </a:graphic>
      </p:graphicFrame>
      <p:sp>
        <p:nvSpPr>
          <p:cNvPr id="8" name="TextBox 7">
            <a:extLst>
              <a:ext uri="{FF2B5EF4-FFF2-40B4-BE49-F238E27FC236}">
                <a16:creationId xmlns:a16="http://schemas.microsoft.com/office/drawing/2014/main" id="{EE2E435C-DC19-E2F9-4568-C9928E5C37AA}"/>
              </a:ext>
            </a:extLst>
          </p:cNvPr>
          <p:cNvSpPr txBox="1"/>
          <p:nvPr/>
        </p:nvSpPr>
        <p:spPr>
          <a:xfrm>
            <a:off x="8021780" y="3994673"/>
            <a:ext cx="3068784" cy="646331"/>
          </a:xfrm>
          <a:prstGeom prst="rect">
            <a:avLst/>
          </a:prstGeom>
          <a:noFill/>
        </p:spPr>
        <p:txBody>
          <a:bodyPr wrap="square" rtlCol="0">
            <a:spAutoFit/>
          </a:bodyPr>
          <a:lstStyle/>
          <a:p>
            <a:r>
              <a:rPr lang="en-AU" dirty="0"/>
              <a:t>CK Normal 280 – 2790 U/L </a:t>
            </a:r>
          </a:p>
          <a:p>
            <a:r>
              <a:rPr lang="en-AU" dirty="0"/>
              <a:t>CORT Normal  &lt; 50nmol</a:t>
            </a:r>
          </a:p>
        </p:txBody>
      </p:sp>
      <p:sp>
        <p:nvSpPr>
          <p:cNvPr id="10" name="TextBox 9">
            <a:extLst>
              <a:ext uri="{FF2B5EF4-FFF2-40B4-BE49-F238E27FC236}">
                <a16:creationId xmlns:a16="http://schemas.microsoft.com/office/drawing/2014/main" id="{A693DE72-55DF-9744-C1A4-92ABE57AA63C}"/>
              </a:ext>
            </a:extLst>
          </p:cNvPr>
          <p:cNvSpPr txBox="1"/>
          <p:nvPr/>
        </p:nvSpPr>
        <p:spPr>
          <a:xfrm>
            <a:off x="677334" y="1517072"/>
            <a:ext cx="6988848" cy="4955203"/>
          </a:xfrm>
          <a:prstGeom prst="rect">
            <a:avLst/>
          </a:prstGeom>
          <a:noFill/>
        </p:spPr>
        <p:txBody>
          <a:bodyPr wrap="square" rtlCol="0">
            <a:spAutoFit/>
          </a:bodyPr>
          <a:lstStyle/>
          <a:p>
            <a:r>
              <a:rPr lang="en-AU" sz="2800" b="1" dirty="0"/>
              <a:t>Cherry </a:t>
            </a:r>
            <a:r>
              <a:rPr lang="en-AU" sz="2800" b="1" dirty="0" err="1"/>
              <a:t>Blossum</a:t>
            </a:r>
            <a:r>
              <a:rPr lang="en-AU" sz="2400" dirty="0"/>
              <a:t>. Attacked by two Maremma dogs. When rescued she was suffering from exertional rhabdomyolysis (indicated by the very high CK). She was in a sympathetic flight or fight state (indicated by the very high cortisol).  You can see that over time the exertional rhabdomyolysis resolves as shown by the decrease in the CK. She was housed inside with three other quiet macropods and received a lot of gentle attention from her carers. Her anxiety decreased as evidenced by the drop in cortisol (a switch from the sympathetic to the parasympathetic).  </a:t>
            </a:r>
          </a:p>
        </p:txBody>
      </p:sp>
    </p:spTree>
    <p:extLst>
      <p:ext uri="{BB962C8B-B14F-4D97-AF65-F5344CB8AC3E}">
        <p14:creationId xmlns:p14="http://schemas.microsoft.com/office/powerpoint/2010/main" val="4981762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F1D1A-2B1C-8508-FBFA-EB1A3343CA20}"/>
              </a:ext>
            </a:extLst>
          </p:cNvPr>
          <p:cNvSpPr>
            <a:spLocks noGrp="1"/>
          </p:cNvSpPr>
          <p:nvPr>
            <p:ph type="title"/>
          </p:nvPr>
        </p:nvSpPr>
        <p:spPr>
          <a:xfrm>
            <a:off x="2873279" y="156238"/>
            <a:ext cx="3823085" cy="1320800"/>
          </a:xfrm>
        </p:spPr>
        <p:txBody>
          <a:bodyPr/>
          <a:lstStyle/>
          <a:p>
            <a:r>
              <a:rPr lang="en-GB" b="1" dirty="0"/>
              <a:t>Carrie’s story</a:t>
            </a:r>
            <a:endParaRPr lang="en-AU" b="1" dirty="0"/>
          </a:p>
        </p:txBody>
      </p:sp>
      <p:sp>
        <p:nvSpPr>
          <p:cNvPr id="6" name="TextBox 5">
            <a:extLst>
              <a:ext uri="{FF2B5EF4-FFF2-40B4-BE49-F238E27FC236}">
                <a16:creationId xmlns:a16="http://schemas.microsoft.com/office/drawing/2014/main" id="{921EB0CC-36A5-D2DB-0913-76FAD020C7E5}"/>
              </a:ext>
            </a:extLst>
          </p:cNvPr>
          <p:cNvSpPr txBox="1"/>
          <p:nvPr/>
        </p:nvSpPr>
        <p:spPr>
          <a:xfrm>
            <a:off x="455602" y="877455"/>
            <a:ext cx="7432253" cy="5262979"/>
          </a:xfrm>
          <a:prstGeom prst="rect">
            <a:avLst/>
          </a:prstGeom>
          <a:noFill/>
        </p:spPr>
        <p:txBody>
          <a:bodyPr wrap="square" rtlCol="0">
            <a:spAutoFit/>
          </a:bodyPr>
          <a:lstStyle/>
          <a:p>
            <a:pPr marL="285750" indent="-285750">
              <a:buFont typeface="Arial" panose="020B0604020202020204" pitchFamily="34" charset="0"/>
              <a:buChar char="•"/>
            </a:pPr>
            <a:r>
              <a:rPr lang="en-GB" sz="2800" dirty="0"/>
              <a:t>Markedly elevated CK (356540) and </a:t>
            </a:r>
          </a:p>
          <a:p>
            <a:r>
              <a:rPr lang="en-GB" sz="2800" dirty="0"/>
              <a:t>Cort (525).</a:t>
            </a:r>
          </a:p>
          <a:p>
            <a:endParaRPr lang="en-GB" sz="2800" dirty="0"/>
          </a:p>
          <a:p>
            <a:pPr marL="285750" indent="-285750">
              <a:buFont typeface="Arial" panose="020B0604020202020204" pitchFamily="34" charset="0"/>
              <a:buChar char="•"/>
            </a:pPr>
            <a:r>
              <a:rPr lang="en-GB" sz="2800" dirty="0"/>
              <a:t> A fence hanger attacked by a dog while hanging in the fence.</a:t>
            </a:r>
          </a:p>
          <a:p>
            <a:endParaRPr lang="en-GB" sz="2800" dirty="0"/>
          </a:p>
          <a:p>
            <a:pPr marL="285750" indent="-285750">
              <a:buFont typeface="Arial" panose="020B0604020202020204" pitchFamily="34" charset="0"/>
              <a:buChar char="•"/>
            </a:pPr>
            <a:r>
              <a:rPr lang="en-GB" sz="2800" dirty="0"/>
              <a:t>She had a severe neck wound from the dog attack and broken teeth from hitting the ground when she got her feet caught in the wire fence</a:t>
            </a:r>
          </a:p>
          <a:p>
            <a:pPr marL="285750" indent="-285750">
              <a:buFont typeface="Arial" panose="020B0604020202020204" pitchFamily="34" charset="0"/>
              <a:buChar char="•"/>
            </a:pPr>
            <a:endParaRPr lang="en-GB" sz="2800" dirty="0"/>
          </a:p>
          <a:p>
            <a:pPr marL="285750" indent="-285750">
              <a:buFont typeface="Arial" panose="020B0604020202020204" pitchFamily="34" charset="0"/>
              <a:buChar char="•"/>
            </a:pPr>
            <a:endParaRPr lang="en-AU" sz="2800" dirty="0"/>
          </a:p>
        </p:txBody>
      </p:sp>
      <p:sp>
        <p:nvSpPr>
          <p:cNvPr id="8" name="Content Placeholder 7">
            <a:extLst>
              <a:ext uri="{FF2B5EF4-FFF2-40B4-BE49-F238E27FC236}">
                <a16:creationId xmlns:a16="http://schemas.microsoft.com/office/drawing/2014/main" id="{4F00B28F-5079-0A2D-7B98-0C6F4EC9D0B0}"/>
              </a:ext>
            </a:extLst>
          </p:cNvPr>
          <p:cNvSpPr>
            <a:spLocks noGrp="1"/>
          </p:cNvSpPr>
          <p:nvPr>
            <p:ph idx="1"/>
          </p:nvPr>
        </p:nvSpPr>
        <p:spPr/>
        <p:txBody>
          <a:bodyPr/>
          <a:lstStyle/>
          <a:p>
            <a:endParaRPr lang="en-GB" dirty="0"/>
          </a:p>
          <a:p>
            <a:endParaRPr lang="en-AU" dirty="0"/>
          </a:p>
        </p:txBody>
      </p:sp>
      <p:sp>
        <p:nvSpPr>
          <p:cNvPr id="11" name="TextBox 10">
            <a:extLst>
              <a:ext uri="{FF2B5EF4-FFF2-40B4-BE49-F238E27FC236}">
                <a16:creationId xmlns:a16="http://schemas.microsoft.com/office/drawing/2014/main" id="{2B8CA316-1D0F-9CA5-6CC4-8B6979F253FE}"/>
              </a:ext>
            </a:extLst>
          </p:cNvPr>
          <p:cNvSpPr txBox="1"/>
          <p:nvPr/>
        </p:nvSpPr>
        <p:spPr>
          <a:xfrm>
            <a:off x="8204431" y="5810529"/>
            <a:ext cx="2410691" cy="461665"/>
          </a:xfrm>
          <a:prstGeom prst="rect">
            <a:avLst/>
          </a:prstGeom>
          <a:noFill/>
        </p:spPr>
        <p:txBody>
          <a:bodyPr wrap="square" rtlCol="0">
            <a:spAutoFit/>
          </a:bodyPr>
          <a:lstStyle/>
          <a:p>
            <a:r>
              <a:rPr lang="en-GB" sz="2400" b="1" dirty="0"/>
              <a:t>Carrie</a:t>
            </a:r>
            <a:endParaRPr lang="en-AU" sz="2400" b="1" dirty="0"/>
          </a:p>
        </p:txBody>
      </p:sp>
      <p:pic>
        <p:nvPicPr>
          <p:cNvPr id="12" name="Picture 11">
            <a:extLst>
              <a:ext uri="{FF2B5EF4-FFF2-40B4-BE49-F238E27FC236}">
                <a16:creationId xmlns:a16="http://schemas.microsoft.com/office/drawing/2014/main" id="{9E737407-CFFD-D148-8F99-51423BD757BA}"/>
              </a:ext>
            </a:extLst>
          </p:cNvPr>
          <p:cNvPicPr>
            <a:picLocks noChangeAspect="1"/>
          </p:cNvPicPr>
          <p:nvPr/>
        </p:nvPicPr>
        <p:blipFill>
          <a:blip r:embed="rId2"/>
          <a:stretch>
            <a:fillRect/>
          </a:stretch>
        </p:blipFill>
        <p:spPr>
          <a:xfrm>
            <a:off x="7901709" y="0"/>
            <a:ext cx="4416137" cy="5888182"/>
          </a:xfrm>
          <a:prstGeom prst="rect">
            <a:avLst/>
          </a:prstGeom>
        </p:spPr>
      </p:pic>
    </p:spTree>
    <p:extLst>
      <p:ext uri="{BB962C8B-B14F-4D97-AF65-F5344CB8AC3E}">
        <p14:creationId xmlns:p14="http://schemas.microsoft.com/office/powerpoint/2010/main" val="18089805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1378D6-6C7B-4AEB-8407-7C933D09B767}"/>
              </a:ext>
            </a:extLst>
          </p:cNvPr>
          <p:cNvSpPr txBox="1"/>
          <p:nvPr/>
        </p:nvSpPr>
        <p:spPr>
          <a:xfrm>
            <a:off x="9288607" y="92364"/>
            <a:ext cx="2552700"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4400" b="1" i="0" u="none" strike="noStrike" kern="1200" cap="none" spc="0" normalizeH="0" baseline="0" noProof="0" dirty="0">
                <a:ln>
                  <a:noFill/>
                </a:ln>
                <a:solidFill>
                  <a:srgbClr val="918655">
                    <a:lumMod val="75000"/>
                  </a:srgbClr>
                </a:solidFill>
                <a:effectLst/>
                <a:uLnTx/>
                <a:uFillTx/>
                <a:latin typeface="Trebuchet MS" panose="020B0603020202020204"/>
                <a:ea typeface="+mn-ea"/>
                <a:cs typeface="+mn-cs"/>
              </a:rPr>
              <a:t>Swallow</a:t>
            </a:r>
          </a:p>
        </p:txBody>
      </p:sp>
      <p:graphicFrame>
        <p:nvGraphicFramePr>
          <p:cNvPr id="5" name="Table 5">
            <a:extLst>
              <a:ext uri="{FF2B5EF4-FFF2-40B4-BE49-F238E27FC236}">
                <a16:creationId xmlns:a16="http://schemas.microsoft.com/office/drawing/2014/main" id="{169D952F-4210-40C6-9EE6-8A956839B3D3}"/>
              </a:ext>
            </a:extLst>
          </p:cNvPr>
          <p:cNvGraphicFramePr>
            <a:graphicFrameLocks noGrp="1"/>
          </p:cNvGraphicFramePr>
          <p:nvPr>
            <p:extLst>
              <p:ext uri="{D42A27DB-BD31-4B8C-83A1-F6EECF244321}">
                <p14:modId xmlns:p14="http://schemas.microsoft.com/office/powerpoint/2010/main" val="1059293928"/>
              </p:ext>
            </p:extLst>
          </p:nvPr>
        </p:nvGraphicFramePr>
        <p:xfrm>
          <a:off x="-17317" y="92364"/>
          <a:ext cx="9115135" cy="6030422"/>
        </p:xfrm>
        <a:graphic>
          <a:graphicData uri="http://schemas.openxmlformats.org/drawingml/2006/table">
            <a:tbl>
              <a:tblPr firstRow="1" bandRow="1">
                <a:tableStyleId>{5C22544A-7EE6-4342-B048-85BDC9FD1C3A}</a:tableStyleId>
              </a:tblPr>
              <a:tblGrid>
                <a:gridCol w="4192153">
                  <a:extLst>
                    <a:ext uri="{9D8B030D-6E8A-4147-A177-3AD203B41FA5}">
                      <a16:colId xmlns:a16="http://schemas.microsoft.com/office/drawing/2014/main" val="2804236244"/>
                    </a:ext>
                  </a:extLst>
                </a:gridCol>
                <a:gridCol w="1690255">
                  <a:extLst>
                    <a:ext uri="{9D8B030D-6E8A-4147-A177-3AD203B41FA5}">
                      <a16:colId xmlns:a16="http://schemas.microsoft.com/office/drawing/2014/main" val="4174102685"/>
                    </a:ext>
                  </a:extLst>
                </a:gridCol>
                <a:gridCol w="1681018">
                  <a:extLst>
                    <a:ext uri="{9D8B030D-6E8A-4147-A177-3AD203B41FA5}">
                      <a16:colId xmlns:a16="http://schemas.microsoft.com/office/drawing/2014/main" val="2350716969"/>
                    </a:ext>
                  </a:extLst>
                </a:gridCol>
                <a:gridCol w="1551709">
                  <a:extLst>
                    <a:ext uri="{9D8B030D-6E8A-4147-A177-3AD203B41FA5}">
                      <a16:colId xmlns:a16="http://schemas.microsoft.com/office/drawing/2014/main" val="2729751781"/>
                    </a:ext>
                  </a:extLst>
                </a:gridCol>
              </a:tblGrid>
              <a:tr h="822275">
                <a:tc>
                  <a:txBody>
                    <a:bodyPr/>
                    <a:lstStyle/>
                    <a:p>
                      <a:r>
                        <a:rPr lang="en-AU" sz="2800" dirty="0"/>
                        <a:t>Test</a:t>
                      </a:r>
                    </a:p>
                  </a:txBody>
                  <a:tcPr/>
                </a:tc>
                <a:tc>
                  <a:txBody>
                    <a:bodyPr/>
                    <a:lstStyle/>
                    <a:p>
                      <a:r>
                        <a:rPr lang="en-AU" dirty="0"/>
                        <a:t>21/ 03/ 2019</a:t>
                      </a:r>
                    </a:p>
                  </a:txBody>
                  <a:tcPr/>
                </a:tc>
                <a:tc>
                  <a:txBody>
                    <a:bodyPr/>
                    <a:lstStyle/>
                    <a:p>
                      <a:r>
                        <a:rPr lang="en-GB" dirty="0"/>
                        <a:t>16/04/2019</a:t>
                      </a:r>
                      <a:endParaRPr lang="en-AU" dirty="0"/>
                    </a:p>
                  </a:txBody>
                  <a:tcPr/>
                </a:tc>
                <a:tc>
                  <a:txBody>
                    <a:bodyPr/>
                    <a:lstStyle/>
                    <a:p>
                      <a:r>
                        <a:rPr lang="en-GB" dirty="0"/>
                        <a:t>N</a:t>
                      </a:r>
                      <a:r>
                        <a:rPr lang="en-AU" dirty="0" err="1"/>
                        <a:t>ormal</a:t>
                      </a:r>
                      <a:r>
                        <a:rPr lang="en-AU" dirty="0"/>
                        <a:t> *</a:t>
                      </a:r>
                    </a:p>
                  </a:txBody>
                  <a:tcPr/>
                </a:tc>
                <a:extLst>
                  <a:ext uri="{0D108BD9-81ED-4DB2-BD59-A6C34878D82A}">
                    <a16:rowId xmlns:a16="http://schemas.microsoft.com/office/drawing/2014/main" val="1914840647"/>
                  </a:ext>
                </a:extLst>
              </a:tr>
              <a:tr h="664780">
                <a:tc>
                  <a:txBody>
                    <a:bodyPr/>
                    <a:lstStyle/>
                    <a:p>
                      <a:r>
                        <a:rPr lang="en-AU" sz="2800" dirty="0"/>
                        <a:t>Cortisol (nmol/ L)</a:t>
                      </a:r>
                    </a:p>
                  </a:txBody>
                  <a:tcPr/>
                </a:tc>
                <a:tc>
                  <a:txBody>
                    <a:bodyPr/>
                    <a:lstStyle/>
                    <a:p>
                      <a:r>
                        <a:rPr lang="en-AU" sz="2400" dirty="0"/>
                        <a:t>531</a:t>
                      </a:r>
                    </a:p>
                  </a:txBody>
                  <a:tcPr/>
                </a:tc>
                <a:tc>
                  <a:txBody>
                    <a:bodyPr/>
                    <a:lstStyle/>
                    <a:p>
                      <a:r>
                        <a:rPr lang="en-GB" sz="2400" dirty="0"/>
                        <a:t>56</a:t>
                      </a:r>
                      <a:endParaRPr lang="en-AU" sz="2400" dirty="0"/>
                    </a:p>
                  </a:txBody>
                  <a:tcPr/>
                </a:tc>
                <a:tc>
                  <a:txBody>
                    <a:bodyPr/>
                    <a:lstStyle/>
                    <a:p>
                      <a:r>
                        <a:rPr lang="en-GB" sz="2400" dirty="0"/>
                        <a:t>&lt;50**</a:t>
                      </a:r>
                      <a:endParaRPr lang="en-AU" sz="2400" dirty="0"/>
                    </a:p>
                  </a:txBody>
                  <a:tcPr/>
                </a:tc>
                <a:extLst>
                  <a:ext uri="{0D108BD9-81ED-4DB2-BD59-A6C34878D82A}">
                    <a16:rowId xmlns:a16="http://schemas.microsoft.com/office/drawing/2014/main" val="1300946156"/>
                  </a:ext>
                </a:extLst>
              </a:tr>
              <a:tr h="0">
                <a:tc>
                  <a:txBody>
                    <a:bodyPr/>
                    <a:lstStyle/>
                    <a:p>
                      <a:r>
                        <a:rPr lang="en-AU" sz="2800" dirty="0"/>
                        <a:t>Potassium (mmol/ L)</a:t>
                      </a:r>
                    </a:p>
                  </a:txBody>
                  <a:tcPr/>
                </a:tc>
                <a:tc>
                  <a:txBody>
                    <a:bodyPr/>
                    <a:lstStyle/>
                    <a:p>
                      <a:r>
                        <a:rPr lang="en-AU" sz="2400" dirty="0"/>
                        <a:t>5.7</a:t>
                      </a:r>
                    </a:p>
                  </a:txBody>
                  <a:tcPr/>
                </a:tc>
                <a:tc>
                  <a:txBody>
                    <a:bodyPr/>
                    <a:lstStyle/>
                    <a:p>
                      <a:r>
                        <a:rPr lang="en-GB" sz="2400" dirty="0"/>
                        <a:t>4.6</a:t>
                      </a:r>
                      <a:endParaRPr lang="en-AU" sz="2400" dirty="0"/>
                    </a:p>
                  </a:txBody>
                  <a:tcPr/>
                </a:tc>
                <a:tc>
                  <a:txBody>
                    <a:bodyPr/>
                    <a:lstStyle/>
                    <a:p>
                      <a:r>
                        <a:rPr lang="en-GB" sz="2400" dirty="0"/>
                        <a:t>2.2-8.2</a:t>
                      </a:r>
                      <a:endParaRPr lang="en-AU" sz="2400" dirty="0"/>
                    </a:p>
                  </a:txBody>
                  <a:tcPr/>
                </a:tc>
                <a:extLst>
                  <a:ext uri="{0D108BD9-81ED-4DB2-BD59-A6C34878D82A}">
                    <a16:rowId xmlns:a16="http://schemas.microsoft.com/office/drawing/2014/main" val="2193632775"/>
                  </a:ext>
                </a:extLst>
              </a:tr>
              <a:tr h="763847">
                <a:tc>
                  <a:txBody>
                    <a:bodyPr/>
                    <a:lstStyle/>
                    <a:p>
                      <a:r>
                        <a:rPr lang="en-AU" sz="2800" dirty="0"/>
                        <a:t>Urea (mmol/ L)</a:t>
                      </a:r>
                    </a:p>
                  </a:txBody>
                  <a:tcPr/>
                </a:tc>
                <a:tc>
                  <a:txBody>
                    <a:bodyPr/>
                    <a:lstStyle/>
                    <a:p>
                      <a:r>
                        <a:rPr lang="en-AU" sz="2400" dirty="0"/>
                        <a:t>18.8  </a:t>
                      </a:r>
                    </a:p>
                  </a:txBody>
                  <a:tcPr/>
                </a:tc>
                <a:tc>
                  <a:txBody>
                    <a:bodyPr/>
                    <a:lstStyle/>
                    <a:p>
                      <a:r>
                        <a:rPr lang="en-GB" sz="2400" dirty="0"/>
                        <a:t>6.9</a:t>
                      </a:r>
                      <a:endParaRPr lang="en-AU" sz="2400" dirty="0"/>
                    </a:p>
                  </a:txBody>
                  <a:tcPr/>
                </a:tc>
                <a:tc>
                  <a:txBody>
                    <a:bodyPr/>
                    <a:lstStyle/>
                    <a:p>
                      <a:r>
                        <a:rPr lang="en-GB" sz="2400" dirty="0"/>
                        <a:t>4.3-17.1</a:t>
                      </a:r>
                      <a:endParaRPr lang="en-AU" sz="2400" dirty="0"/>
                    </a:p>
                  </a:txBody>
                  <a:tcPr/>
                </a:tc>
                <a:extLst>
                  <a:ext uri="{0D108BD9-81ED-4DB2-BD59-A6C34878D82A}">
                    <a16:rowId xmlns:a16="http://schemas.microsoft.com/office/drawing/2014/main" val="3164852306"/>
                  </a:ext>
                </a:extLst>
              </a:tr>
              <a:tr h="927500">
                <a:tc>
                  <a:txBody>
                    <a:bodyPr/>
                    <a:lstStyle/>
                    <a:p>
                      <a:r>
                        <a:rPr lang="en-AU" sz="2800" dirty="0"/>
                        <a:t>Creatinine (</a:t>
                      </a:r>
                      <a:r>
                        <a:rPr lang="en-AU" sz="2800" dirty="0" err="1"/>
                        <a:t>umol</a:t>
                      </a:r>
                      <a:r>
                        <a:rPr lang="en-AU" sz="2800" dirty="0"/>
                        <a:t>/ L)</a:t>
                      </a:r>
                    </a:p>
                    <a:p>
                      <a:endParaRPr lang="en-AU" sz="2800" dirty="0"/>
                    </a:p>
                  </a:txBody>
                  <a:tcPr/>
                </a:tc>
                <a:tc>
                  <a:txBody>
                    <a:bodyPr/>
                    <a:lstStyle/>
                    <a:p>
                      <a:r>
                        <a:rPr lang="en-AU" sz="2400" dirty="0"/>
                        <a:t>120</a:t>
                      </a:r>
                    </a:p>
                  </a:txBody>
                  <a:tcPr/>
                </a:tc>
                <a:tc>
                  <a:txBody>
                    <a:bodyPr/>
                    <a:lstStyle/>
                    <a:p>
                      <a:r>
                        <a:rPr lang="en-GB" sz="2400" dirty="0"/>
                        <a:t>55</a:t>
                      </a:r>
                      <a:endParaRPr lang="en-AU" sz="2400" dirty="0"/>
                    </a:p>
                  </a:txBody>
                  <a:tcPr/>
                </a:tc>
                <a:tc>
                  <a:txBody>
                    <a:bodyPr/>
                    <a:lstStyle/>
                    <a:p>
                      <a:r>
                        <a:rPr lang="en-GB" sz="2400" dirty="0"/>
                        <a:t>44-168</a:t>
                      </a:r>
                      <a:endParaRPr lang="en-AU" sz="2400" dirty="0"/>
                    </a:p>
                  </a:txBody>
                  <a:tcPr/>
                </a:tc>
                <a:extLst>
                  <a:ext uri="{0D108BD9-81ED-4DB2-BD59-A6C34878D82A}">
                    <a16:rowId xmlns:a16="http://schemas.microsoft.com/office/drawing/2014/main" val="2547978460"/>
                  </a:ext>
                </a:extLst>
              </a:tr>
              <a:tr h="926929">
                <a:tc>
                  <a:txBody>
                    <a:bodyPr/>
                    <a:lstStyle/>
                    <a:p>
                      <a:r>
                        <a:rPr lang="en-AU" sz="2800" dirty="0"/>
                        <a:t>AST (U/ L)</a:t>
                      </a:r>
                    </a:p>
                    <a:p>
                      <a:endParaRPr lang="en-AU" sz="2800" dirty="0"/>
                    </a:p>
                  </a:txBody>
                  <a:tcPr/>
                </a:tc>
                <a:tc>
                  <a:txBody>
                    <a:bodyPr/>
                    <a:lstStyle/>
                    <a:p>
                      <a:r>
                        <a:rPr lang="en-AU" sz="2400" dirty="0"/>
                        <a:t>3343</a:t>
                      </a:r>
                    </a:p>
                  </a:txBody>
                  <a:tcPr/>
                </a:tc>
                <a:tc>
                  <a:txBody>
                    <a:bodyPr/>
                    <a:lstStyle/>
                    <a:p>
                      <a:r>
                        <a:rPr lang="en-GB" sz="2400" dirty="0"/>
                        <a:t>96</a:t>
                      </a:r>
                      <a:endParaRPr lang="en-AU" sz="2400" dirty="0"/>
                    </a:p>
                  </a:txBody>
                  <a:tcPr/>
                </a:tc>
                <a:tc>
                  <a:txBody>
                    <a:bodyPr/>
                    <a:lstStyle/>
                    <a:p>
                      <a:r>
                        <a:rPr lang="en-GB" sz="2400" dirty="0"/>
                        <a:t>30-281</a:t>
                      </a:r>
                      <a:endParaRPr lang="en-AU" sz="2400" dirty="0"/>
                    </a:p>
                  </a:txBody>
                  <a:tcPr/>
                </a:tc>
                <a:extLst>
                  <a:ext uri="{0D108BD9-81ED-4DB2-BD59-A6C34878D82A}">
                    <a16:rowId xmlns:a16="http://schemas.microsoft.com/office/drawing/2014/main" val="508944675"/>
                  </a:ext>
                </a:extLst>
              </a:tr>
              <a:tr h="1345542">
                <a:tc>
                  <a:txBody>
                    <a:bodyPr/>
                    <a:lstStyle/>
                    <a:p>
                      <a:r>
                        <a:rPr lang="en-AU" sz="2800" dirty="0"/>
                        <a:t>Creatine Kinase (U/ L)</a:t>
                      </a:r>
                    </a:p>
                    <a:p>
                      <a:r>
                        <a:rPr lang="en-AU" sz="2800" dirty="0"/>
                        <a:t>* </a:t>
                      </a:r>
                      <a:r>
                        <a:rPr lang="en-AU" sz="2400" dirty="0" err="1"/>
                        <a:t>Vetnostics</a:t>
                      </a:r>
                      <a:r>
                        <a:rPr lang="en-AU" sz="2400" dirty="0"/>
                        <a:t> data. </a:t>
                      </a:r>
                      <a:r>
                        <a:rPr lang="en-AU" sz="2800" dirty="0"/>
                        <a:t>**</a:t>
                      </a:r>
                      <a:r>
                        <a:rPr lang="en-AU" sz="2400" dirty="0"/>
                        <a:t>Possumwood research.</a:t>
                      </a:r>
                    </a:p>
                  </a:txBody>
                  <a:tcPr/>
                </a:tc>
                <a:tc>
                  <a:txBody>
                    <a:bodyPr/>
                    <a:lstStyle/>
                    <a:p>
                      <a:r>
                        <a:rPr lang="en-AU" sz="2400" dirty="0"/>
                        <a:t>82900</a:t>
                      </a:r>
                    </a:p>
                  </a:txBody>
                  <a:tcPr/>
                </a:tc>
                <a:tc>
                  <a:txBody>
                    <a:bodyPr/>
                    <a:lstStyle/>
                    <a:p>
                      <a:r>
                        <a:rPr lang="en-GB" sz="2400" dirty="0"/>
                        <a:t>1829</a:t>
                      </a:r>
                      <a:endParaRPr lang="en-AU" sz="2400" dirty="0"/>
                    </a:p>
                  </a:txBody>
                  <a:tcPr/>
                </a:tc>
                <a:tc>
                  <a:txBody>
                    <a:bodyPr/>
                    <a:lstStyle/>
                    <a:p>
                      <a:pPr algn="r"/>
                      <a:r>
                        <a:rPr lang="en-GB" sz="2400" dirty="0"/>
                        <a:t>203-6868</a:t>
                      </a:r>
                      <a:endParaRPr lang="en-AU" sz="2400" dirty="0"/>
                    </a:p>
                  </a:txBody>
                  <a:tcPr/>
                </a:tc>
                <a:extLst>
                  <a:ext uri="{0D108BD9-81ED-4DB2-BD59-A6C34878D82A}">
                    <a16:rowId xmlns:a16="http://schemas.microsoft.com/office/drawing/2014/main" val="1036054570"/>
                  </a:ext>
                </a:extLst>
              </a:tr>
            </a:tbl>
          </a:graphicData>
        </a:graphic>
      </p:graphicFrame>
      <p:pic>
        <p:nvPicPr>
          <p:cNvPr id="10" name="Picture 9" descr="A picture containing indoor, brown, laying, small&#10;&#10;Description automatically generated">
            <a:extLst>
              <a:ext uri="{FF2B5EF4-FFF2-40B4-BE49-F238E27FC236}">
                <a16:creationId xmlns:a16="http://schemas.microsoft.com/office/drawing/2014/main" id="{6E8A6C3B-1E28-4E59-B3F2-85950A480DA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9072418" y="1126134"/>
            <a:ext cx="3119582" cy="2441411"/>
          </a:xfrm>
          <a:prstGeom prst="rect">
            <a:avLst/>
          </a:prstGeom>
        </p:spPr>
      </p:pic>
      <p:sp>
        <p:nvSpPr>
          <p:cNvPr id="3" name="TextBox 2">
            <a:extLst>
              <a:ext uri="{FF2B5EF4-FFF2-40B4-BE49-F238E27FC236}">
                <a16:creationId xmlns:a16="http://schemas.microsoft.com/office/drawing/2014/main" id="{890DFC5D-D11D-4C43-A8AB-330B4713E992}"/>
              </a:ext>
            </a:extLst>
          </p:cNvPr>
          <p:cNvSpPr txBox="1"/>
          <p:nvPr/>
        </p:nvSpPr>
        <p:spPr>
          <a:xfrm>
            <a:off x="9097818" y="3567546"/>
            <a:ext cx="3324225" cy="267765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prstClr val="black"/>
                </a:solidFill>
                <a:effectLst/>
                <a:uLnTx/>
                <a:uFillTx/>
                <a:latin typeface="Trebuchet MS" panose="020B0603020202020204"/>
                <a:ea typeface="+mn-ea"/>
                <a:cs typeface="+mn-cs"/>
              </a:rPr>
              <a:t>Female Red Neck wallaby attacked by two dogs.  Arm severe lacerations and fractures, bites to legs and neck.  Small pinkie in pouch died.</a:t>
            </a:r>
          </a:p>
        </p:txBody>
      </p:sp>
    </p:spTree>
    <p:extLst>
      <p:ext uri="{BB962C8B-B14F-4D97-AF65-F5344CB8AC3E}">
        <p14:creationId xmlns:p14="http://schemas.microsoft.com/office/powerpoint/2010/main" val="10805707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9AAA2-2C6A-541A-3B3D-A265A8D08CA8}"/>
              </a:ext>
            </a:extLst>
          </p:cNvPr>
          <p:cNvSpPr>
            <a:spLocks noGrp="1"/>
          </p:cNvSpPr>
          <p:nvPr>
            <p:ph type="title"/>
          </p:nvPr>
        </p:nvSpPr>
        <p:spPr>
          <a:xfrm>
            <a:off x="677334" y="609600"/>
            <a:ext cx="8596668" cy="741218"/>
          </a:xfrm>
        </p:spPr>
        <p:txBody>
          <a:bodyPr/>
          <a:lstStyle/>
          <a:p>
            <a:r>
              <a:rPr lang="en-GB" b="1" dirty="0"/>
              <a:t>Observations from Dog Attack Data</a:t>
            </a:r>
            <a:endParaRPr lang="en-AU" b="1" dirty="0"/>
          </a:p>
        </p:txBody>
      </p:sp>
      <p:sp>
        <p:nvSpPr>
          <p:cNvPr id="3" name="Content Placeholder 2">
            <a:extLst>
              <a:ext uri="{FF2B5EF4-FFF2-40B4-BE49-F238E27FC236}">
                <a16:creationId xmlns:a16="http://schemas.microsoft.com/office/drawing/2014/main" id="{86499223-0A26-0603-D7CA-809CE6124879}"/>
              </a:ext>
            </a:extLst>
          </p:cNvPr>
          <p:cNvSpPr>
            <a:spLocks noGrp="1"/>
          </p:cNvSpPr>
          <p:nvPr>
            <p:ph idx="1"/>
          </p:nvPr>
        </p:nvSpPr>
        <p:spPr>
          <a:xfrm>
            <a:off x="760460" y="1414752"/>
            <a:ext cx="9999903" cy="3880773"/>
          </a:xfrm>
        </p:spPr>
        <p:txBody>
          <a:bodyPr>
            <a:normAutofit/>
          </a:bodyPr>
          <a:lstStyle/>
          <a:p>
            <a:pPr marL="0" indent="0">
              <a:buNone/>
            </a:pPr>
            <a:endParaRPr lang="en-GB" sz="800" dirty="0"/>
          </a:p>
          <a:p>
            <a:r>
              <a:rPr lang="en-GB" sz="2800" dirty="0"/>
              <a:t>Need to act quickly to rescue &amp; treat</a:t>
            </a:r>
          </a:p>
          <a:p>
            <a:pPr marL="0" indent="0">
              <a:buNone/>
            </a:pPr>
            <a:endParaRPr lang="en-GB" sz="1000" dirty="0"/>
          </a:p>
          <a:p>
            <a:r>
              <a:rPr lang="en-GB" sz="2800" dirty="0"/>
              <a:t> Markedly elevated CK &amp; Cort</a:t>
            </a:r>
          </a:p>
          <a:p>
            <a:pPr marL="0" indent="0">
              <a:buNone/>
            </a:pPr>
            <a:endParaRPr lang="en-GB" sz="1000" dirty="0"/>
          </a:p>
          <a:p>
            <a:r>
              <a:rPr lang="en-GB" sz="2800" dirty="0"/>
              <a:t>With treatment &amp; rehab both CK and Cort can be significantly reduced in a short time (</a:t>
            </a:r>
            <a:r>
              <a:rPr lang="en-GB" sz="2800" dirty="0" err="1"/>
              <a:t>eg</a:t>
            </a:r>
            <a:r>
              <a:rPr lang="en-GB" sz="2800" dirty="0"/>
              <a:t> Cherry).</a:t>
            </a:r>
          </a:p>
          <a:p>
            <a:pPr marL="0" indent="0">
              <a:buNone/>
            </a:pPr>
            <a:endParaRPr lang="en-GB" sz="1000" dirty="0"/>
          </a:p>
          <a:p>
            <a:r>
              <a:rPr lang="en-GB" sz="2800" dirty="0"/>
              <a:t>Most survive to be released following rehab.</a:t>
            </a:r>
            <a:endParaRPr lang="en-AU" sz="2800" dirty="0"/>
          </a:p>
        </p:txBody>
      </p:sp>
    </p:spTree>
    <p:extLst>
      <p:ext uri="{BB962C8B-B14F-4D97-AF65-F5344CB8AC3E}">
        <p14:creationId xmlns:p14="http://schemas.microsoft.com/office/powerpoint/2010/main" val="12404640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2E665-E64B-D6AF-3708-E6C3ECB9C682}"/>
              </a:ext>
            </a:extLst>
          </p:cNvPr>
          <p:cNvSpPr>
            <a:spLocks noGrp="1"/>
          </p:cNvSpPr>
          <p:nvPr>
            <p:ph type="title"/>
          </p:nvPr>
        </p:nvSpPr>
        <p:spPr>
          <a:xfrm>
            <a:off x="677334" y="170873"/>
            <a:ext cx="8596668" cy="826654"/>
          </a:xfrm>
        </p:spPr>
        <p:txBody>
          <a:bodyPr/>
          <a:lstStyle/>
          <a:p>
            <a:r>
              <a:rPr lang="en-GB" dirty="0"/>
              <a:t>					</a:t>
            </a:r>
            <a:r>
              <a:rPr lang="en-GB" b="1" dirty="0"/>
              <a:t>Three Stress Categories</a:t>
            </a:r>
            <a:endParaRPr lang="en-AU" b="1" dirty="0"/>
          </a:p>
        </p:txBody>
      </p:sp>
      <p:sp>
        <p:nvSpPr>
          <p:cNvPr id="3" name="Content Placeholder 2">
            <a:extLst>
              <a:ext uri="{FF2B5EF4-FFF2-40B4-BE49-F238E27FC236}">
                <a16:creationId xmlns:a16="http://schemas.microsoft.com/office/drawing/2014/main" id="{B604A4C2-86FA-EB87-089F-26BC60EADA59}"/>
              </a:ext>
            </a:extLst>
          </p:cNvPr>
          <p:cNvSpPr>
            <a:spLocks noGrp="1"/>
          </p:cNvSpPr>
          <p:nvPr>
            <p:ph idx="1"/>
          </p:nvPr>
        </p:nvSpPr>
        <p:spPr>
          <a:xfrm>
            <a:off x="677334" y="1320800"/>
            <a:ext cx="9999902" cy="5366327"/>
          </a:xfrm>
        </p:spPr>
        <p:txBody>
          <a:bodyPr>
            <a:normAutofit fontScale="55000" lnSpcReduction="20000"/>
          </a:bodyPr>
          <a:lstStyle/>
          <a:p>
            <a:endParaRPr lang="en-GB" sz="3000" b="1" dirty="0"/>
          </a:p>
          <a:p>
            <a:r>
              <a:rPr lang="en-GB" sz="4400" b="1" dirty="0"/>
              <a:t>1. Switch from Fight or Flight to Rest &amp; Digest</a:t>
            </a:r>
          </a:p>
          <a:p>
            <a:pPr lvl="1"/>
            <a:r>
              <a:rPr lang="en-GB" sz="4400" b="1" dirty="0"/>
              <a:t>1(a): High Cortisol/ Low CK, e.g. wildfire burns victims</a:t>
            </a:r>
          </a:p>
          <a:p>
            <a:pPr lvl="1"/>
            <a:r>
              <a:rPr lang="en-GB" sz="4400" b="1" dirty="0"/>
              <a:t>1(b): High Cortisol/ High CK, </a:t>
            </a:r>
            <a:r>
              <a:rPr lang="en-GB" sz="4400" b="1" dirty="0" err="1"/>
              <a:t>eg</a:t>
            </a:r>
            <a:r>
              <a:rPr lang="en-GB" sz="4400" b="1" dirty="0"/>
              <a:t> fence hangers and dog attack victims.</a:t>
            </a:r>
          </a:p>
          <a:p>
            <a:endParaRPr lang="en-GB" sz="4000" b="1" dirty="0"/>
          </a:p>
          <a:p>
            <a:r>
              <a:rPr lang="en-GB" sz="4400" b="1" dirty="0"/>
              <a:t>2: Stuck in Fight or Flight (unable to switch) – stress repeat leading to death (</a:t>
            </a:r>
            <a:r>
              <a:rPr lang="en-GB" sz="4400" b="1" dirty="0" err="1"/>
              <a:t>eg</a:t>
            </a:r>
            <a:r>
              <a:rPr lang="en-GB" sz="4400" b="1" dirty="0"/>
              <a:t> Iggy, </a:t>
            </a:r>
            <a:r>
              <a:rPr lang="en-GB" sz="4400" b="1" dirty="0" err="1"/>
              <a:t>McGooley</a:t>
            </a:r>
            <a:r>
              <a:rPr lang="en-GB" sz="4400" b="1" dirty="0"/>
              <a:t>)</a:t>
            </a:r>
          </a:p>
          <a:p>
            <a:endParaRPr lang="en-GB" sz="4000" b="1" dirty="0"/>
          </a:p>
          <a:p>
            <a:r>
              <a:rPr lang="en-GB" sz="4000" b="1" dirty="0"/>
              <a:t>3: Shutdown – relentless decline in vital signs (</a:t>
            </a:r>
            <a:r>
              <a:rPr lang="en-GB" sz="4000" b="1" dirty="0" err="1"/>
              <a:t>eg</a:t>
            </a:r>
            <a:r>
              <a:rPr lang="en-GB" sz="4000" b="1" dirty="0"/>
              <a:t> heart rate, respiration rate, blood pressure, temperature) with resultant respiratory arrest and death.</a:t>
            </a:r>
          </a:p>
          <a:p>
            <a:pPr marL="0" indent="0">
              <a:buNone/>
            </a:pPr>
            <a:endParaRPr lang="en-GB" sz="4000" b="1" dirty="0"/>
          </a:p>
          <a:p>
            <a:endParaRPr lang="en-GB" sz="2400" b="1" dirty="0"/>
          </a:p>
          <a:p>
            <a:pPr marL="1828800" lvl="4" indent="0">
              <a:buNone/>
            </a:pPr>
            <a:r>
              <a:rPr lang="en-GB" sz="2400" b="1" dirty="0"/>
              <a:t> </a:t>
            </a:r>
            <a:endParaRPr lang="en-AU" sz="2400" b="1" dirty="0"/>
          </a:p>
        </p:txBody>
      </p:sp>
    </p:spTree>
    <p:extLst>
      <p:ext uri="{BB962C8B-B14F-4D97-AF65-F5344CB8AC3E}">
        <p14:creationId xmlns:p14="http://schemas.microsoft.com/office/powerpoint/2010/main" val="34860710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3C7FB-A838-44E9-B47F-EE5344FF3520}"/>
              </a:ext>
            </a:extLst>
          </p:cNvPr>
          <p:cNvSpPr>
            <a:spLocks noGrp="1"/>
          </p:cNvSpPr>
          <p:nvPr>
            <p:ph type="title"/>
          </p:nvPr>
        </p:nvSpPr>
        <p:spPr>
          <a:xfrm>
            <a:off x="1084325" y="0"/>
            <a:ext cx="7172984" cy="738909"/>
          </a:xfrm>
        </p:spPr>
        <p:txBody>
          <a:bodyPr>
            <a:normAutofit fontScale="90000"/>
          </a:bodyPr>
          <a:lstStyle/>
          <a:p>
            <a:r>
              <a:rPr lang="en-AU" b="1" dirty="0"/>
              <a:t>Stress – Category 2: The case of Iggy</a:t>
            </a:r>
            <a:endParaRPr lang="en-AU" dirty="0"/>
          </a:p>
        </p:txBody>
      </p:sp>
      <p:sp>
        <p:nvSpPr>
          <p:cNvPr id="3" name="Content Placeholder 2">
            <a:extLst>
              <a:ext uri="{FF2B5EF4-FFF2-40B4-BE49-F238E27FC236}">
                <a16:creationId xmlns:a16="http://schemas.microsoft.com/office/drawing/2014/main" id="{14FA70FB-7B43-431A-9DB3-B190BEFF13D8}"/>
              </a:ext>
            </a:extLst>
          </p:cNvPr>
          <p:cNvSpPr>
            <a:spLocks noGrp="1"/>
          </p:cNvSpPr>
          <p:nvPr>
            <p:ph idx="1"/>
          </p:nvPr>
        </p:nvSpPr>
        <p:spPr>
          <a:xfrm>
            <a:off x="-238593" y="659919"/>
            <a:ext cx="12126384" cy="4663439"/>
          </a:xfrm>
        </p:spPr>
        <p:txBody>
          <a:bodyPr>
            <a:normAutofit/>
          </a:bodyPr>
          <a:lstStyle/>
          <a:p>
            <a:pPr lvl="1"/>
            <a:r>
              <a:rPr lang="en-AU" sz="2200" dirty="0"/>
              <a:t>Less common</a:t>
            </a:r>
          </a:p>
          <a:p>
            <a:pPr lvl="1"/>
            <a:r>
              <a:rPr lang="en-AU" sz="2200" dirty="0"/>
              <a:t>Ongoing fight or flight state (PTSD)</a:t>
            </a:r>
          </a:p>
          <a:p>
            <a:pPr lvl="1"/>
            <a:r>
              <a:rPr lang="en-AU" sz="2200" dirty="0"/>
              <a:t>Rapid progression to death after a subsequent stress</a:t>
            </a:r>
          </a:p>
          <a:p>
            <a:pPr marL="457200" lvl="1" indent="0">
              <a:buNone/>
            </a:pPr>
            <a:r>
              <a:rPr lang="en-AU" sz="2200" dirty="0"/>
              <a:t>trigger (even if mild).</a:t>
            </a:r>
          </a:p>
          <a:p>
            <a:pPr marL="457200" lvl="1" indent="0">
              <a:buNone/>
            </a:pPr>
            <a:r>
              <a:rPr lang="en-AU" sz="2200" b="1" u="sng" dirty="0"/>
              <a:t>Iggy.</a:t>
            </a:r>
            <a:r>
              <a:rPr lang="en-AU" sz="2200" dirty="0"/>
              <a:t> Mother </a:t>
            </a:r>
            <a:r>
              <a:rPr lang="en-AU" sz="2200" dirty="0" err="1"/>
              <a:t>euthanased</a:t>
            </a:r>
            <a:r>
              <a:rPr lang="en-AU" sz="2200" dirty="0"/>
              <a:t>, alone for three days, harassed by dogs and then darted and brought into care at 3.5kg. Always hypervigilant, thought to have PTSD. After a minor stressor, Iggy went into a trance-like state – recumbent, muscle fasciculation, respiratory arrest and death within one hour.? The shutdown state of the polyvagal theory.  </a:t>
            </a:r>
          </a:p>
        </p:txBody>
      </p:sp>
      <p:pic>
        <p:nvPicPr>
          <p:cNvPr id="4" name="Picture 3">
            <a:extLst>
              <a:ext uri="{FF2B5EF4-FFF2-40B4-BE49-F238E27FC236}">
                <a16:creationId xmlns:a16="http://schemas.microsoft.com/office/drawing/2014/main" id="{A6C25EFF-F15B-4F94-9450-65C31D8522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523210" y="0"/>
            <a:ext cx="2668790" cy="2558790"/>
          </a:xfrm>
          <a:prstGeom prst="rect">
            <a:avLst/>
          </a:prstGeom>
        </p:spPr>
      </p:pic>
      <p:pic>
        <p:nvPicPr>
          <p:cNvPr id="5" name="Picture 4">
            <a:extLst>
              <a:ext uri="{FF2B5EF4-FFF2-40B4-BE49-F238E27FC236}">
                <a16:creationId xmlns:a16="http://schemas.microsoft.com/office/drawing/2014/main" id="{E7D05628-35FD-4C64-8C14-93A596C744F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4282" y="4382583"/>
            <a:ext cx="8888928" cy="2599797"/>
          </a:xfrm>
          <a:prstGeom prst="rect">
            <a:avLst/>
          </a:prstGeom>
        </p:spPr>
      </p:pic>
    </p:spTree>
    <p:extLst>
      <p:ext uri="{BB962C8B-B14F-4D97-AF65-F5344CB8AC3E}">
        <p14:creationId xmlns:p14="http://schemas.microsoft.com/office/powerpoint/2010/main" val="542476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B08C4-2A81-AEAA-C1CB-F9395EC0A452}"/>
              </a:ext>
            </a:extLst>
          </p:cNvPr>
          <p:cNvSpPr>
            <a:spLocks noGrp="1"/>
          </p:cNvSpPr>
          <p:nvPr>
            <p:ph type="title"/>
          </p:nvPr>
        </p:nvSpPr>
        <p:spPr>
          <a:xfrm>
            <a:off x="677334" y="207264"/>
            <a:ext cx="8596668" cy="721766"/>
          </a:xfrm>
        </p:spPr>
        <p:txBody>
          <a:bodyPr>
            <a:normAutofit fontScale="90000"/>
          </a:bodyPr>
          <a:lstStyle/>
          <a:p>
            <a:r>
              <a:rPr lang="en-AU" dirty="0"/>
              <a:t>	</a:t>
            </a:r>
            <a:r>
              <a:rPr lang="en-AU" sz="4000" b="1" dirty="0"/>
              <a:t>Stress Category 3: The case of Toto</a:t>
            </a:r>
          </a:p>
        </p:txBody>
      </p:sp>
      <p:sp>
        <p:nvSpPr>
          <p:cNvPr id="3" name="Content Placeholder 2">
            <a:extLst>
              <a:ext uri="{FF2B5EF4-FFF2-40B4-BE49-F238E27FC236}">
                <a16:creationId xmlns:a16="http://schemas.microsoft.com/office/drawing/2014/main" id="{C1F0143F-B965-5B65-89CC-A3642529FC6D}"/>
              </a:ext>
            </a:extLst>
          </p:cNvPr>
          <p:cNvSpPr>
            <a:spLocks noGrp="1"/>
          </p:cNvSpPr>
          <p:nvPr>
            <p:ph idx="1"/>
          </p:nvPr>
        </p:nvSpPr>
        <p:spPr>
          <a:xfrm>
            <a:off x="677334" y="1027757"/>
            <a:ext cx="8890948" cy="2124152"/>
          </a:xfrm>
        </p:spPr>
        <p:txBody>
          <a:bodyPr>
            <a:normAutofit fontScale="92500"/>
          </a:bodyPr>
          <a:lstStyle/>
          <a:p>
            <a:r>
              <a:rPr lang="en-AU" sz="2400" dirty="0"/>
              <a:t>We have observed that some macropods at rescue are already going into shut down. It has also been observed that some animals go into shutdown after rescue, especially if housing conditions are not ideal. These animals are under- responsive, are or are becoming hypothermic, bradycardic and bradypnoeic. They progress to respiratory arrest and death. </a:t>
            </a:r>
          </a:p>
        </p:txBody>
      </p:sp>
      <p:graphicFrame>
        <p:nvGraphicFramePr>
          <p:cNvPr id="4" name="Table 4">
            <a:extLst>
              <a:ext uri="{FF2B5EF4-FFF2-40B4-BE49-F238E27FC236}">
                <a16:creationId xmlns:a16="http://schemas.microsoft.com/office/drawing/2014/main" id="{21540BD3-239D-3E39-22FA-3E16495FF579}"/>
              </a:ext>
            </a:extLst>
          </p:cNvPr>
          <p:cNvGraphicFramePr>
            <a:graphicFrameLocks noGrp="1"/>
          </p:cNvGraphicFramePr>
          <p:nvPr>
            <p:extLst>
              <p:ext uri="{D42A27DB-BD31-4B8C-83A1-F6EECF244321}">
                <p14:modId xmlns:p14="http://schemas.microsoft.com/office/powerpoint/2010/main" val="2185787576"/>
              </p:ext>
            </p:extLst>
          </p:nvPr>
        </p:nvGraphicFramePr>
        <p:xfrm>
          <a:off x="922805" y="3250636"/>
          <a:ext cx="8128001" cy="1112520"/>
        </p:xfrm>
        <a:graphic>
          <a:graphicData uri="http://schemas.openxmlformats.org/drawingml/2006/table">
            <a:tbl>
              <a:tblPr firstRow="1" bandRow="1">
                <a:tableStyleId>{5C22544A-7EE6-4342-B048-85BDC9FD1C3A}</a:tableStyleId>
              </a:tblPr>
              <a:tblGrid>
                <a:gridCol w="1366387">
                  <a:extLst>
                    <a:ext uri="{9D8B030D-6E8A-4147-A177-3AD203B41FA5}">
                      <a16:colId xmlns:a16="http://schemas.microsoft.com/office/drawing/2014/main" val="3333094220"/>
                    </a:ext>
                  </a:extLst>
                </a:gridCol>
                <a:gridCol w="955899">
                  <a:extLst>
                    <a:ext uri="{9D8B030D-6E8A-4147-A177-3AD203B41FA5}">
                      <a16:colId xmlns:a16="http://schemas.microsoft.com/office/drawing/2014/main" val="1498624454"/>
                    </a:ext>
                  </a:extLst>
                </a:gridCol>
                <a:gridCol w="1161143">
                  <a:extLst>
                    <a:ext uri="{9D8B030D-6E8A-4147-A177-3AD203B41FA5}">
                      <a16:colId xmlns:a16="http://schemas.microsoft.com/office/drawing/2014/main" val="509466441"/>
                    </a:ext>
                  </a:extLst>
                </a:gridCol>
                <a:gridCol w="1161143">
                  <a:extLst>
                    <a:ext uri="{9D8B030D-6E8A-4147-A177-3AD203B41FA5}">
                      <a16:colId xmlns:a16="http://schemas.microsoft.com/office/drawing/2014/main" val="2511926187"/>
                    </a:ext>
                  </a:extLst>
                </a:gridCol>
                <a:gridCol w="1161143">
                  <a:extLst>
                    <a:ext uri="{9D8B030D-6E8A-4147-A177-3AD203B41FA5}">
                      <a16:colId xmlns:a16="http://schemas.microsoft.com/office/drawing/2014/main" val="1280100474"/>
                    </a:ext>
                  </a:extLst>
                </a:gridCol>
                <a:gridCol w="1161143">
                  <a:extLst>
                    <a:ext uri="{9D8B030D-6E8A-4147-A177-3AD203B41FA5}">
                      <a16:colId xmlns:a16="http://schemas.microsoft.com/office/drawing/2014/main" val="3133757016"/>
                    </a:ext>
                  </a:extLst>
                </a:gridCol>
                <a:gridCol w="1161143">
                  <a:extLst>
                    <a:ext uri="{9D8B030D-6E8A-4147-A177-3AD203B41FA5}">
                      <a16:colId xmlns:a16="http://schemas.microsoft.com/office/drawing/2014/main" val="1557353814"/>
                    </a:ext>
                  </a:extLst>
                </a:gridCol>
              </a:tblGrid>
              <a:tr h="370840">
                <a:tc>
                  <a:txBody>
                    <a:bodyPr/>
                    <a:lstStyle/>
                    <a:p>
                      <a:r>
                        <a:rPr lang="en-AU" dirty="0"/>
                        <a:t>Name</a:t>
                      </a:r>
                    </a:p>
                  </a:txBody>
                  <a:tcPr/>
                </a:tc>
                <a:tc>
                  <a:txBody>
                    <a:bodyPr/>
                    <a:lstStyle/>
                    <a:p>
                      <a:r>
                        <a:rPr lang="en-AU" dirty="0"/>
                        <a:t>CK</a:t>
                      </a:r>
                    </a:p>
                  </a:txBody>
                  <a:tcPr/>
                </a:tc>
                <a:tc>
                  <a:txBody>
                    <a:bodyPr/>
                    <a:lstStyle/>
                    <a:p>
                      <a:r>
                        <a:rPr lang="en-AU" dirty="0" err="1"/>
                        <a:t>Cort</a:t>
                      </a:r>
                      <a:endParaRPr lang="en-AU" dirty="0"/>
                    </a:p>
                  </a:txBody>
                  <a:tcPr/>
                </a:tc>
                <a:tc>
                  <a:txBody>
                    <a:bodyPr/>
                    <a:lstStyle/>
                    <a:p>
                      <a:r>
                        <a:rPr lang="en-AU" dirty="0"/>
                        <a:t>Temp</a:t>
                      </a:r>
                    </a:p>
                  </a:txBody>
                  <a:tcPr/>
                </a:tc>
                <a:tc>
                  <a:txBody>
                    <a:bodyPr/>
                    <a:lstStyle/>
                    <a:p>
                      <a:r>
                        <a:rPr lang="en-AU" dirty="0"/>
                        <a:t>HR</a:t>
                      </a:r>
                    </a:p>
                  </a:txBody>
                  <a:tcPr/>
                </a:tc>
                <a:tc>
                  <a:txBody>
                    <a:bodyPr/>
                    <a:lstStyle/>
                    <a:p>
                      <a:r>
                        <a:rPr lang="en-AU" dirty="0"/>
                        <a:t>RR</a:t>
                      </a:r>
                    </a:p>
                  </a:txBody>
                  <a:tcPr/>
                </a:tc>
                <a:tc>
                  <a:txBody>
                    <a:bodyPr/>
                    <a:lstStyle/>
                    <a:p>
                      <a:r>
                        <a:rPr lang="en-AU" dirty="0"/>
                        <a:t>BP</a:t>
                      </a:r>
                    </a:p>
                  </a:txBody>
                  <a:tcPr/>
                </a:tc>
                <a:extLst>
                  <a:ext uri="{0D108BD9-81ED-4DB2-BD59-A6C34878D82A}">
                    <a16:rowId xmlns:a16="http://schemas.microsoft.com/office/drawing/2014/main" val="1038332645"/>
                  </a:ext>
                </a:extLst>
              </a:tr>
              <a:tr h="370840">
                <a:tc>
                  <a:txBody>
                    <a:bodyPr/>
                    <a:lstStyle/>
                    <a:p>
                      <a:endParaRPr lang="en-AU" dirty="0"/>
                    </a:p>
                  </a:txBody>
                  <a:tcPr/>
                </a:tc>
                <a:tc>
                  <a:txBody>
                    <a:bodyPr/>
                    <a:lstStyle/>
                    <a:p>
                      <a:endParaRPr lang="en-AU" dirty="0"/>
                    </a:p>
                  </a:txBody>
                  <a:tcPr/>
                </a:tc>
                <a:tc>
                  <a:txBody>
                    <a:bodyPr/>
                    <a:lstStyle/>
                    <a:p>
                      <a:endParaRPr lang="en-AU" dirty="0"/>
                    </a:p>
                  </a:txBody>
                  <a:tcPr/>
                </a:tc>
                <a:tc>
                  <a:txBody>
                    <a:bodyPr/>
                    <a:lstStyle/>
                    <a:p>
                      <a:endParaRPr lang="en-AU" dirty="0"/>
                    </a:p>
                  </a:txBody>
                  <a:tcPr/>
                </a:tc>
                <a:tc>
                  <a:txBody>
                    <a:bodyPr/>
                    <a:lstStyle/>
                    <a:p>
                      <a:endParaRPr lang="en-AU" dirty="0"/>
                    </a:p>
                  </a:txBody>
                  <a:tcPr/>
                </a:tc>
                <a:tc>
                  <a:txBody>
                    <a:bodyPr/>
                    <a:lstStyle/>
                    <a:p>
                      <a:endParaRPr lang="en-AU" dirty="0"/>
                    </a:p>
                  </a:txBody>
                  <a:tcPr/>
                </a:tc>
                <a:tc>
                  <a:txBody>
                    <a:bodyPr/>
                    <a:lstStyle/>
                    <a:p>
                      <a:endParaRPr lang="en-AU" dirty="0"/>
                    </a:p>
                  </a:txBody>
                  <a:tcPr/>
                </a:tc>
                <a:extLst>
                  <a:ext uri="{0D108BD9-81ED-4DB2-BD59-A6C34878D82A}">
                    <a16:rowId xmlns:a16="http://schemas.microsoft.com/office/drawing/2014/main" val="2999661582"/>
                  </a:ext>
                </a:extLst>
              </a:tr>
              <a:tr h="370840">
                <a:tc>
                  <a:txBody>
                    <a:bodyPr/>
                    <a:lstStyle/>
                    <a:p>
                      <a:r>
                        <a:rPr lang="en-AU" dirty="0"/>
                        <a:t>Toto (10kg)</a:t>
                      </a:r>
                    </a:p>
                  </a:txBody>
                  <a:tcPr/>
                </a:tc>
                <a:tc>
                  <a:txBody>
                    <a:bodyPr/>
                    <a:lstStyle/>
                    <a:p>
                      <a:r>
                        <a:rPr lang="en-AU" dirty="0"/>
                        <a:t>13009</a:t>
                      </a:r>
                    </a:p>
                  </a:txBody>
                  <a:tcPr/>
                </a:tc>
                <a:tc>
                  <a:txBody>
                    <a:bodyPr/>
                    <a:lstStyle/>
                    <a:p>
                      <a:r>
                        <a:rPr lang="en-AU" dirty="0"/>
                        <a:t>257</a:t>
                      </a:r>
                    </a:p>
                  </a:txBody>
                  <a:tcPr/>
                </a:tc>
                <a:tc>
                  <a:txBody>
                    <a:bodyPr/>
                    <a:lstStyle/>
                    <a:p>
                      <a:r>
                        <a:rPr lang="en-AU" dirty="0"/>
                        <a:t>32.4</a:t>
                      </a:r>
                    </a:p>
                  </a:txBody>
                  <a:tcPr/>
                </a:tc>
                <a:tc>
                  <a:txBody>
                    <a:bodyPr/>
                    <a:lstStyle/>
                    <a:p>
                      <a:r>
                        <a:rPr lang="en-AU" dirty="0"/>
                        <a:t>60</a:t>
                      </a:r>
                    </a:p>
                  </a:txBody>
                  <a:tcPr/>
                </a:tc>
                <a:tc>
                  <a:txBody>
                    <a:bodyPr/>
                    <a:lstStyle/>
                    <a:p>
                      <a:r>
                        <a:rPr lang="en-AU" dirty="0"/>
                        <a:t>14</a:t>
                      </a:r>
                    </a:p>
                  </a:txBody>
                  <a:tcPr/>
                </a:tc>
                <a:tc>
                  <a:txBody>
                    <a:bodyPr/>
                    <a:lstStyle/>
                    <a:p>
                      <a:r>
                        <a:rPr lang="en-AU" dirty="0"/>
                        <a:t>102/42</a:t>
                      </a:r>
                    </a:p>
                  </a:txBody>
                  <a:tcPr/>
                </a:tc>
                <a:extLst>
                  <a:ext uri="{0D108BD9-81ED-4DB2-BD59-A6C34878D82A}">
                    <a16:rowId xmlns:a16="http://schemas.microsoft.com/office/drawing/2014/main" val="192512635"/>
                  </a:ext>
                </a:extLst>
              </a:tr>
            </a:tbl>
          </a:graphicData>
        </a:graphic>
      </p:graphicFrame>
    </p:spTree>
    <p:extLst>
      <p:ext uri="{BB962C8B-B14F-4D97-AF65-F5344CB8AC3E}">
        <p14:creationId xmlns:p14="http://schemas.microsoft.com/office/powerpoint/2010/main" val="24093063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16215-36F6-477A-8A20-FFDBC27B8E2A}"/>
              </a:ext>
            </a:extLst>
          </p:cNvPr>
          <p:cNvSpPr>
            <a:spLocks noGrp="1"/>
          </p:cNvSpPr>
          <p:nvPr>
            <p:ph type="title"/>
          </p:nvPr>
        </p:nvSpPr>
        <p:spPr>
          <a:xfrm>
            <a:off x="677334" y="35588"/>
            <a:ext cx="9628716" cy="781050"/>
          </a:xfrm>
        </p:spPr>
        <p:txBody>
          <a:bodyPr>
            <a:normAutofit/>
          </a:bodyPr>
          <a:lstStyle/>
          <a:p>
            <a:r>
              <a:rPr lang="en-AU" sz="4000" b="1" dirty="0"/>
              <a:t>		The emotional lives of macropods</a:t>
            </a:r>
          </a:p>
        </p:txBody>
      </p:sp>
      <p:sp>
        <p:nvSpPr>
          <p:cNvPr id="3" name="Content Placeholder 2">
            <a:extLst>
              <a:ext uri="{FF2B5EF4-FFF2-40B4-BE49-F238E27FC236}">
                <a16:creationId xmlns:a16="http://schemas.microsoft.com/office/drawing/2014/main" id="{4E6AD8D9-2747-41FF-9145-2BE7754A195E}"/>
              </a:ext>
            </a:extLst>
          </p:cNvPr>
          <p:cNvSpPr>
            <a:spLocks noGrp="1"/>
          </p:cNvSpPr>
          <p:nvPr>
            <p:ph idx="1"/>
          </p:nvPr>
        </p:nvSpPr>
        <p:spPr>
          <a:xfrm>
            <a:off x="0" y="1714501"/>
            <a:ext cx="11468100" cy="5107912"/>
          </a:xfrm>
        </p:spPr>
        <p:txBody>
          <a:bodyPr>
            <a:normAutofit lnSpcReduction="10000"/>
          </a:bodyPr>
          <a:lstStyle/>
          <a:p>
            <a:pPr marL="0" indent="0">
              <a:buNone/>
            </a:pPr>
            <a:endParaRPr lang="en-AU" dirty="0"/>
          </a:p>
          <a:p>
            <a:r>
              <a:rPr lang="en-AU" sz="3200" i="1" dirty="0"/>
              <a:t>Emotions are not spontaneous upwellings of arbitrary feelings. They are reactions to events. So if we can correlate emotional reactions with the events that trigger them, we can use these reactions as sources of information to help in recovery</a:t>
            </a:r>
            <a:r>
              <a:rPr lang="en-AU" sz="3200" dirty="0"/>
              <a:t>.</a:t>
            </a:r>
          </a:p>
          <a:p>
            <a:r>
              <a:rPr lang="en-AU" sz="3200" dirty="0"/>
              <a:t> </a:t>
            </a:r>
            <a:r>
              <a:rPr lang="en-AU" sz="3200" b="1" dirty="0"/>
              <a:t>The emotional life of an animal is just as important for recovery as is his/her physical life</a:t>
            </a:r>
            <a:r>
              <a:rPr lang="en-AU" sz="3200" dirty="0"/>
              <a:t>.</a:t>
            </a:r>
          </a:p>
          <a:p>
            <a:pPr lvl="2"/>
            <a:r>
              <a:rPr lang="en-AU" sz="2800" dirty="0"/>
              <a:t>The veterinarian probably can't help you with that. </a:t>
            </a:r>
          </a:p>
          <a:p>
            <a:pPr lvl="2"/>
            <a:r>
              <a:rPr lang="en-AU" sz="2800" dirty="0"/>
              <a:t>Carers and rehabilitators spend 24/ 7 observing these emotional states</a:t>
            </a:r>
          </a:p>
          <a:p>
            <a:endParaRPr lang="en-AU" dirty="0"/>
          </a:p>
        </p:txBody>
      </p:sp>
      <p:sp>
        <p:nvSpPr>
          <p:cNvPr id="4" name="TextBox 3">
            <a:extLst>
              <a:ext uri="{FF2B5EF4-FFF2-40B4-BE49-F238E27FC236}">
                <a16:creationId xmlns:a16="http://schemas.microsoft.com/office/drawing/2014/main" id="{989873A2-DA06-4D38-9654-4E81F5918BC7}"/>
              </a:ext>
            </a:extLst>
          </p:cNvPr>
          <p:cNvSpPr txBox="1"/>
          <p:nvPr/>
        </p:nvSpPr>
        <p:spPr>
          <a:xfrm>
            <a:off x="0" y="842282"/>
            <a:ext cx="11811000" cy="1200329"/>
          </a:xfrm>
          <a:prstGeom prst="rect">
            <a:avLst/>
          </a:prstGeom>
          <a:noFill/>
        </p:spPr>
        <p:txBody>
          <a:bodyPr wrap="square" rtlCol="0">
            <a:spAutoFit/>
          </a:bodyPr>
          <a:lstStyle/>
          <a:p>
            <a:r>
              <a:rPr lang="en-AU" sz="2400" dirty="0"/>
              <a:t>[Ref: Garlick, S. and Austen, R. “Learning about the emotional lives of kangaroos, cognitive justice and environmental sustainability”. </a:t>
            </a:r>
            <a:r>
              <a:rPr lang="en-AU" sz="2400" i="1" dirty="0"/>
              <a:t>Journal of Relations: Beyond Anthropocentricism,</a:t>
            </a:r>
            <a:r>
              <a:rPr lang="en-AU" sz="2400" dirty="0"/>
              <a:t> 2014, 2 (1).]</a:t>
            </a:r>
          </a:p>
        </p:txBody>
      </p:sp>
    </p:spTree>
    <p:extLst>
      <p:ext uri="{BB962C8B-B14F-4D97-AF65-F5344CB8AC3E}">
        <p14:creationId xmlns:p14="http://schemas.microsoft.com/office/powerpoint/2010/main" val="41364761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EFCAA-66C7-AD9E-83EE-0DF69AD6A506}"/>
              </a:ext>
            </a:extLst>
          </p:cNvPr>
          <p:cNvSpPr>
            <a:spLocks noGrp="1"/>
          </p:cNvSpPr>
          <p:nvPr>
            <p:ph type="title"/>
          </p:nvPr>
        </p:nvSpPr>
        <p:spPr>
          <a:xfrm>
            <a:off x="437188" y="295564"/>
            <a:ext cx="10276994" cy="886691"/>
          </a:xfrm>
        </p:spPr>
        <p:txBody>
          <a:bodyPr/>
          <a:lstStyle/>
          <a:p>
            <a:r>
              <a:rPr lang="en-GB" dirty="0"/>
              <a:t>Polyvagal Theory: ANS and Vagal Nervous System</a:t>
            </a:r>
            <a:endParaRPr lang="en-AU" dirty="0"/>
          </a:p>
        </p:txBody>
      </p:sp>
      <p:sp>
        <p:nvSpPr>
          <p:cNvPr id="3" name="Content Placeholder 2">
            <a:extLst>
              <a:ext uri="{FF2B5EF4-FFF2-40B4-BE49-F238E27FC236}">
                <a16:creationId xmlns:a16="http://schemas.microsoft.com/office/drawing/2014/main" id="{A8DBF9A1-C409-3373-E69E-B41AAF09E92E}"/>
              </a:ext>
            </a:extLst>
          </p:cNvPr>
          <p:cNvSpPr>
            <a:spLocks noGrp="1"/>
          </p:cNvSpPr>
          <p:nvPr>
            <p:ph idx="1"/>
          </p:nvPr>
        </p:nvSpPr>
        <p:spPr>
          <a:xfrm>
            <a:off x="640388" y="1412443"/>
            <a:ext cx="9427247" cy="5256211"/>
          </a:xfrm>
        </p:spPr>
        <p:txBody>
          <a:bodyPr>
            <a:normAutofit lnSpcReduction="10000"/>
          </a:bodyPr>
          <a:lstStyle/>
          <a:p>
            <a:r>
              <a:rPr lang="en-GB" sz="2800" dirty="0"/>
              <a:t>Stephen Porges (“The Polyvagal Theory: Neurophysiological Foundations of Emotions, Attachment, Communication &amp; Self-regulation”, 2011)</a:t>
            </a:r>
          </a:p>
          <a:p>
            <a:pPr marL="0" indent="0">
              <a:buNone/>
            </a:pPr>
            <a:endParaRPr lang="en-GB" sz="1100" dirty="0"/>
          </a:p>
          <a:p>
            <a:r>
              <a:rPr lang="en-GB" sz="2800" dirty="0"/>
              <a:t>Sympathetic nervous system</a:t>
            </a:r>
          </a:p>
          <a:p>
            <a:pPr marL="0" indent="0">
              <a:buNone/>
            </a:pPr>
            <a:endParaRPr lang="en-GB" sz="1100" dirty="0"/>
          </a:p>
          <a:p>
            <a:r>
              <a:rPr lang="en-GB" sz="2800" dirty="0"/>
              <a:t>Parasympathetic Nervous System</a:t>
            </a:r>
          </a:p>
          <a:p>
            <a:pPr marL="0" indent="0">
              <a:buNone/>
            </a:pPr>
            <a:endParaRPr lang="en-GB" sz="1000" dirty="0"/>
          </a:p>
          <a:p>
            <a:pPr lvl="1"/>
            <a:r>
              <a:rPr lang="en-GB" sz="2600" dirty="0"/>
              <a:t>Dorsal Vagal nervous system</a:t>
            </a:r>
          </a:p>
          <a:p>
            <a:pPr marL="0" indent="0">
              <a:buNone/>
            </a:pPr>
            <a:endParaRPr lang="en-GB" sz="1000" dirty="0"/>
          </a:p>
          <a:p>
            <a:pPr lvl="1"/>
            <a:r>
              <a:rPr lang="en-GB" sz="2600" dirty="0"/>
              <a:t>Ventral Vagal nervous system</a:t>
            </a:r>
          </a:p>
          <a:p>
            <a:pPr marL="0" indent="0">
              <a:buNone/>
            </a:pPr>
            <a:endParaRPr lang="en-GB" sz="1000" dirty="0"/>
          </a:p>
          <a:p>
            <a:r>
              <a:rPr lang="en-GB" sz="2800" dirty="0"/>
              <a:t>Studies with animals</a:t>
            </a:r>
            <a:endParaRPr lang="en-AU" sz="2800" dirty="0"/>
          </a:p>
        </p:txBody>
      </p:sp>
    </p:spTree>
    <p:extLst>
      <p:ext uri="{BB962C8B-B14F-4D97-AF65-F5344CB8AC3E}">
        <p14:creationId xmlns:p14="http://schemas.microsoft.com/office/powerpoint/2010/main" val="30858494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8CC9B-C615-D7FF-0420-582BD64BF9FA}"/>
              </a:ext>
            </a:extLst>
          </p:cNvPr>
          <p:cNvSpPr>
            <a:spLocks noGrp="1"/>
          </p:cNvSpPr>
          <p:nvPr>
            <p:ph type="title"/>
          </p:nvPr>
        </p:nvSpPr>
        <p:spPr>
          <a:xfrm>
            <a:off x="281246" y="170873"/>
            <a:ext cx="9997593" cy="720436"/>
          </a:xfrm>
        </p:spPr>
        <p:txBody>
          <a:bodyPr>
            <a:normAutofit/>
          </a:bodyPr>
          <a:lstStyle/>
          <a:p>
            <a:r>
              <a:rPr lang="en-AU" b="1" dirty="0"/>
              <a:t>The Polyvagal Theory in Action</a:t>
            </a:r>
          </a:p>
        </p:txBody>
      </p:sp>
      <p:sp>
        <p:nvSpPr>
          <p:cNvPr id="3" name="Content Placeholder 2">
            <a:extLst>
              <a:ext uri="{FF2B5EF4-FFF2-40B4-BE49-F238E27FC236}">
                <a16:creationId xmlns:a16="http://schemas.microsoft.com/office/drawing/2014/main" id="{AC17DDCA-F604-ED12-9F03-A395BA4525C9}"/>
              </a:ext>
            </a:extLst>
          </p:cNvPr>
          <p:cNvSpPr>
            <a:spLocks noGrp="1"/>
          </p:cNvSpPr>
          <p:nvPr>
            <p:ph idx="1"/>
          </p:nvPr>
        </p:nvSpPr>
        <p:spPr>
          <a:xfrm>
            <a:off x="281246" y="997527"/>
            <a:ext cx="7058891" cy="5795818"/>
          </a:xfrm>
        </p:spPr>
        <p:txBody>
          <a:bodyPr>
            <a:normAutofit lnSpcReduction="10000"/>
          </a:bodyPr>
          <a:lstStyle/>
          <a:p>
            <a:r>
              <a:rPr lang="en-AU" sz="2400" dirty="0"/>
              <a:t>The autonomic nervous system</a:t>
            </a:r>
          </a:p>
          <a:p>
            <a:pPr lvl="1"/>
            <a:r>
              <a:rPr lang="en-AU" sz="2400" dirty="0"/>
              <a:t>Sympathetic &amp; Parasympathetic nervous systems</a:t>
            </a:r>
          </a:p>
          <a:p>
            <a:r>
              <a:rPr lang="en-AU" sz="2400" dirty="0"/>
              <a:t>The </a:t>
            </a:r>
            <a:r>
              <a:rPr lang="en-AU" sz="2400" dirty="0" err="1"/>
              <a:t>Vagus</a:t>
            </a:r>
            <a:r>
              <a:rPr lang="en-AU" sz="2400" dirty="0"/>
              <a:t> nerves of the parasympathetic nervous system</a:t>
            </a:r>
          </a:p>
          <a:p>
            <a:pPr lvl="1"/>
            <a:r>
              <a:rPr lang="en-AU" sz="2400" dirty="0"/>
              <a:t>Ventral </a:t>
            </a:r>
            <a:r>
              <a:rPr lang="en-AU" sz="2400" dirty="0" err="1"/>
              <a:t>vagus</a:t>
            </a:r>
            <a:r>
              <a:rPr lang="en-AU" sz="2400" dirty="0"/>
              <a:t> branch -</a:t>
            </a:r>
          </a:p>
          <a:p>
            <a:pPr lvl="1"/>
            <a:r>
              <a:rPr lang="en-AU" sz="2400" dirty="0"/>
              <a:t>Dorsal </a:t>
            </a:r>
            <a:r>
              <a:rPr lang="en-AU" sz="2400" dirty="0" err="1"/>
              <a:t>vagus</a:t>
            </a:r>
            <a:r>
              <a:rPr lang="en-AU" sz="2400" dirty="0"/>
              <a:t> branch – </a:t>
            </a:r>
          </a:p>
          <a:p>
            <a:r>
              <a:rPr lang="en-AU" sz="2400" dirty="0"/>
              <a:t>The Polyvagal Ladder – a continuous loop of emotional &amp;</a:t>
            </a:r>
          </a:p>
          <a:p>
            <a:pPr marL="0" indent="0">
              <a:buNone/>
            </a:pPr>
            <a:r>
              <a:rPr lang="en-AU" sz="2400" dirty="0"/>
              <a:t>      behavioural movement between three states</a:t>
            </a:r>
          </a:p>
          <a:p>
            <a:pPr lvl="1"/>
            <a:r>
              <a:rPr lang="en-AU" sz="2400" dirty="0"/>
              <a:t>Rest &amp; digest (social engagement &amp; rest)</a:t>
            </a:r>
          </a:p>
          <a:p>
            <a:pPr lvl="1"/>
            <a:r>
              <a:rPr lang="en-AU" sz="2400" dirty="0"/>
              <a:t>Fight or flight (mobilisation)</a:t>
            </a:r>
          </a:p>
          <a:p>
            <a:pPr lvl="1"/>
            <a:r>
              <a:rPr lang="en-AU" sz="2400" dirty="0"/>
              <a:t>Shutdown (immobilisation) –trance-like</a:t>
            </a:r>
          </a:p>
          <a:p>
            <a:endParaRPr lang="en-AU" dirty="0"/>
          </a:p>
          <a:p>
            <a:endParaRPr lang="en-AU" dirty="0"/>
          </a:p>
        </p:txBody>
      </p:sp>
      <p:pic>
        <p:nvPicPr>
          <p:cNvPr id="4" name="Picture 3">
            <a:extLst>
              <a:ext uri="{FF2B5EF4-FFF2-40B4-BE49-F238E27FC236}">
                <a16:creationId xmlns:a16="http://schemas.microsoft.com/office/drawing/2014/main" id="{4E362505-246B-25CC-E19F-3D4A236EA1D0}"/>
              </a:ext>
            </a:extLst>
          </p:cNvPr>
          <p:cNvPicPr>
            <a:picLocks noChangeAspect="1"/>
          </p:cNvPicPr>
          <p:nvPr/>
        </p:nvPicPr>
        <p:blipFill>
          <a:blip r:embed="rId2"/>
          <a:stretch>
            <a:fillRect/>
          </a:stretch>
        </p:blipFill>
        <p:spPr>
          <a:xfrm>
            <a:off x="7204364" y="64655"/>
            <a:ext cx="5121646" cy="6793345"/>
          </a:xfrm>
          <a:prstGeom prst="rect">
            <a:avLst/>
          </a:prstGeom>
        </p:spPr>
      </p:pic>
      <p:sp>
        <p:nvSpPr>
          <p:cNvPr id="5" name="Arrow: Down 4">
            <a:extLst>
              <a:ext uri="{FF2B5EF4-FFF2-40B4-BE49-F238E27FC236}">
                <a16:creationId xmlns:a16="http://schemas.microsoft.com/office/drawing/2014/main" id="{8E7D5894-26FA-EFD0-D2CF-0787754E99FA}"/>
              </a:ext>
            </a:extLst>
          </p:cNvPr>
          <p:cNvSpPr/>
          <p:nvPr/>
        </p:nvSpPr>
        <p:spPr>
          <a:xfrm>
            <a:off x="11894127" y="6012873"/>
            <a:ext cx="45719" cy="457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Arrow: Up 10">
            <a:extLst>
              <a:ext uri="{FF2B5EF4-FFF2-40B4-BE49-F238E27FC236}">
                <a16:creationId xmlns:a16="http://schemas.microsoft.com/office/drawing/2014/main" id="{AEE02B67-6C7F-98E2-3E15-56FD544DB0AE}"/>
              </a:ext>
            </a:extLst>
          </p:cNvPr>
          <p:cNvSpPr/>
          <p:nvPr/>
        </p:nvSpPr>
        <p:spPr>
          <a:xfrm>
            <a:off x="7475910" y="2098963"/>
            <a:ext cx="307157" cy="205047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rrow: Left-Right 11">
            <a:extLst>
              <a:ext uri="{FF2B5EF4-FFF2-40B4-BE49-F238E27FC236}">
                <a16:creationId xmlns:a16="http://schemas.microsoft.com/office/drawing/2014/main" id="{F0E3F9C4-C775-D536-33EB-25E967C82A05}"/>
              </a:ext>
            </a:extLst>
          </p:cNvPr>
          <p:cNvSpPr/>
          <p:nvPr/>
        </p:nvSpPr>
        <p:spPr>
          <a:xfrm rot="5400000">
            <a:off x="8372770" y="4964312"/>
            <a:ext cx="1738367" cy="35875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3315249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5677A-680A-5B52-B749-C3845C2B8E1A}"/>
              </a:ext>
            </a:extLst>
          </p:cNvPr>
          <p:cNvSpPr>
            <a:spLocks noGrp="1"/>
          </p:cNvSpPr>
          <p:nvPr>
            <p:ph type="title"/>
          </p:nvPr>
        </p:nvSpPr>
        <p:spPr>
          <a:xfrm>
            <a:off x="677334" y="202407"/>
            <a:ext cx="8596668" cy="769144"/>
          </a:xfrm>
        </p:spPr>
        <p:txBody>
          <a:bodyPr>
            <a:normAutofit fontScale="90000"/>
          </a:bodyPr>
          <a:lstStyle/>
          <a:p>
            <a:r>
              <a:rPr lang="en-GB" b="1" dirty="0" err="1"/>
              <a:t>Neuroception</a:t>
            </a:r>
            <a:r>
              <a:rPr lang="en-GB" b="1" dirty="0"/>
              <a:t> – interpreting safety and risk</a:t>
            </a:r>
            <a:endParaRPr lang="en-AU" b="1" dirty="0"/>
          </a:p>
        </p:txBody>
      </p:sp>
      <p:sp>
        <p:nvSpPr>
          <p:cNvPr id="3" name="Content Placeholder 2">
            <a:extLst>
              <a:ext uri="{FF2B5EF4-FFF2-40B4-BE49-F238E27FC236}">
                <a16:creationId xmlns:a16="http://schemas.microsoft.com/office/drawing/2014/main" id="{D1DFD828-7716-54DC-C956-39DC94D38125}"/>
              </a:ext>
            </a:extLst>
          </p:cNvPr>
          <p:cNvSpPr>
            <a:spLocks noGrp="1"/>
          </p:cNvSpPr>
          <p:nvPr>
            <p:ph idx="1"/>
          </p:nvPr>
        </p:nvSpPr>
        <p:spPr>
          <a:xfrm>
            <a:off x="591608" y="1060451"/>
            <a:ext cx="10724091" cy="5011737"/>
          </a:xfrm>
        </p:spPr>
        <p:txBody>
          <a:bodyPr>
            <a:noAutofit/>
          </a:bodyPr>
          <a:lstStyle/>
          <a:p>
            <a:r>
              <a:rPr lang="en-GB" sz="2400" dirty="0"/>
              <a:t>In the ANS, </a:t>
            </a:r>
            <a:r>
              <a:rPr lang="en-GB" sz="2400" dirty="0" err="1"/>
              <a:t>Neuroception</a:t>
            </a:r>
            <a:r>
              <a:rPr lang="en-GB" sz="2400" dirty="0"/>
              <a:t> is the immediate interpretation of stimuli without conscious input from the brain.</a:t>
            </a:r>
          </a:p>
          <a:p>
            <a:pPr lvl="1"/>
            <a:r>
              <a:rPr lang="en-GB" sz="2400" dirty="0" err="1"/>
              <a:t>Neuroception</a:t>
            </a:r>
            <a:r>
              <a:rPr lang="en-GB" sz="2400" dirty="0"/>
              <a:t> precedes perception.</a:t>
            </a:r>
          </a:p>
          <a:p>
            <a:pPr lvl="1"/>
            <a:r>
              <a:rPr lang="en-GB" sz="2400" dirty="0"/>
              <a:t>The ANS is a surveillance system  - always monitoring stimuli and asking the question ‘is this safe?’</a:t>
            </a:r>
          </a:p>
          <a:p>
            <a:pPr lvl="1"/>
            <a:r>
              <a:rPr lang="en-GB" sz="2400" dirty="0"/>
              <a:t>Fence injured macropods – limited mobility increases the risk interpretation and consequent action.</a:t>
            </a:r>
          </a:p>
          <a:p>
            <a:pPr lvl="2"/>
            <a:r>
              <a:rPr lang="en-GB" sz="2400" dirty="0"/>
              <a:t>Burns cases in recovery</a:t>
            </a:r>
          </a:p>
          <a:p>
            <a:pPr lvl="2"/>
            <a:r>
              <a:rPr lang="en-GB" sz="2400" dirty="0"/>
              <a:t>Luna and Karolina (single carer)</a:t>
            </a:r>
          </a:p>
          <a:p>
            <a:pPr lvl="2"/>
            <a:r>
              <a:rPr lang="en-GB" sz="2400" dirty="0"/>
              <a:t>Basil – changing the environment</a:t>
            </a:r>
          </a:p>
          <a:p>
            <a:pPr lvl="2"/>
            <a:r>
              <a:rPr lang="en-GB" sz="2400" dirty="0"/>
              <a:t>Carl – housing and multiple carers.</a:t>
            </a:r>
          </a:p>
          <a:p>
            <a:pPr lvl="2"/>
            <a:endParaRPr lang="en-GB" sz="2400" dirty="0"/>
          </a:p>
          <a:p>
            <a:pPr lvl="2"/>
            <a:endParaRPr lang="en-AU" sz="2600" dirty="0"/>
          </a:p>
        </p:txBody>
      </p:sp>
    </p:spTree>
    <p:extLst>
      <p:ext uri="{BB962C8B-B14F-4D97-AF65-F5344CB8AC3E}">
        <p14:creationId xmlns:p14="http://schemas.microsoft.com/office/powerpoint/2010/main" val="198340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7AE1E-0B84-A340-B596-5F62A7976305}"/>
              </a:ext>
            </a:extLst>
          </p:cNvPr>
          <p:cNvSpPr>
            <a:spLocks noGrp="1"/>
          </p:cNvSpPr>
          <p:nvPr>
            <p:ph type="title"/>
          </p:nvPr>
        </p:nvSpPr>
        <p:spPr/>
        <p:txBody>
          <a:bodyPr/>
          <a:lstStyle/>
          <a:p>
            <a:r>
              <a:rPr lang="en-AU" dirty="0"/>
              <a:t>			Fight or Flight (ready for action) 				Sympathetic</a:t>
            </a:r>
          </a:p>
        </p:txBody>
      </p:sp>
      <p:pic>
        <p:nvPicPr>
          <p:cNvPr id="5" name="Content Placeholder 4" descr="A hyena standing on its hind legs&#10;&#10;Description automatically generated with medium confidence">
            <a:extLst>
              <a:ext uri="{FF2B5EF4-FFF2-40B4-BE49-F238E27FC236}">
                <a16:creationId xmlns:a16="http://schemas.microsoft.com/office/drawing/2014/main" id="{5A32AB89-6B1D-48C3-F80A-A9F638D5B8D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3426" y="2915661"/>
            <a:ext cx="2911077" cy="3881437"/>
          </a:xfrm>
        </p:spPr>
      </p:pic>
      <p:sp>
        <p:nvSpPr>
          <p:cNvPr id="3" name="TextBox 2">
            <a:extLst>
              <a:ext uri="{FF2B5EF4-FFF2-40B4-BE49-F238E27FC236}">
                <a16:creationId xmlns:a16="http://schemas.microsoft.com/office/drawing/2014/main" id="{BB1AAC93-006F-3A91-294C-073A2AF4376B}"/>
              </a:ext>
            </a:extLst>
          </p:cNvPr>
          <p:cNvSpPr txBox="1"/>
          <p:nvPr/>
        </p:nvSpPr>
        <p:spPr>
          <a:xfrm>
            <a:off x="4156364" y="6114473"/>
            <a:ext cx="1256145" cy="400110"/>
          </a:xfrm>
          <a:prstGeom prst="rect">
            <a:avLst/>
          </a:prstGeom>
          <a:noFill/>
        </p:spPr>
        <p:txBody>
          <a:bodyPr wrap="square" rtlCol="0">
            <a:spAutoFit/>
          </a:bodyPr>
          <a:lstStyle/>
          <a:p>
            <a:r>
              <a:rPr lang="en-GB" sz="2000" b="1" dirty="0"/>
              <a:t>Luna</a:t>
            </a:r>
            <a:endParaRPr lang="en-AU" sz="2000" b="1" dirty="0"/>
          </a:p>
        </p:txBody>
      </p:sp>
    </p:spTree>
    <p:extLst>
      <p:ext uri="{BB962C8B-B14F-4D97-AF65-F5344CB8AC3E}">
        <p14:creationId xmlns:p14="http://schemas.microsoft.com/office/powerpoint/2010/main" val="8556724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9AD80-3F2A-83BA-834E-87CF40BE8C97}"/>
              </a:ext>
            </a:extLst>
          </p:cNvPr>
          <p:cNvSpPr>
            <a:spLocks noGrp="1"/>
          </p:cNvSpPr>
          <p:nvPr>
            <p:ph type="title"/>
          </p:nvPr>
        </p:nvSpPr>
        <p:spPr>
          <a:xfrm>
            <a:off x="628843" y="207818"/>
            <a:ext cx="8596668" cy="1295399"/>
          </a:xfrm>
        </p:spPr>
        <p:txBody>
          <a:bodyPr>
            <a:normAutofit fontScale="90000"/>
          </a:bodyPr>
          <a:lstStyle/>
          <a:p>
            <a:r>
              <a:rPr lang="en-AU" sz="3600" b="1" dirty="0">
                <a:solidFill>
                  <a:schemeClr val="accent1"/>
                </a:solidFill>
              </a:rPr>
              <a:t>		Rest &amp; digest (safe, socially engaged)</a:t>
            </a:r>
            <a:br>
              <a:rPr lang="en-AU" sz="3600" b="1" dirty="0">
                <a:solidFill>
                  <a:schemeClr val="accent1"/>
                </a:solidFill>
              </a:rPr>
            </a:br>
            <a:r>
              <a:rPr lang="en-AU" sz="3600" b="1" dirty="0">
                <a:solidFill>
                  <a:schemeClr val="accent1"/>
                </a:solidFill>
              </a:rPr>
              <a:t>		Parasympathetic - Ventral Vagal</a:t>
            </a:r>
            <a:br>
              <a:rPr lang="en-AU" b="1" dirty="0">
                <a:solidFill>
                  <a:schemeClr val="accent1"/>
                </a:solidFill>
              </a:rPr>
            </a:br>
            <a:endParaRPr lang="en-AU" dirty="0"/>
          </a:p>
        </p:txBody>
      </p:sp>
      <p:pic>
        <p:nvPicPr>
          <p:cNvPr id="5" name="Content Placeholder 4" descr="A group of kangaroos in a dirt field&#10;&#10;Description automatically generated with low confidence">
            <a:extLst>
              <a:ext uri="{FF2B5EF4-FFF2-40B4-BE49-F238E27FC236}">
                <a16:creationId xmlns:a16="http://schemas.microsoft.com/office/drawing/2014/main" id="{CC51CF15-67B3-CB5D-5822-662165AB366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1104" y="1378527"/>
            <a:ext cx="4073236" cy="3054927"/>
          </a:xfrm>
        </p:spPr>
      </p:pic>
      <p:pic>
        <p:nvPicPr>
          <p:cNvPr id="7" name="Picture 6" descr="Two dogs on a blanket&#10;&#10;Description automatically generated with low confidence">
            <a:extLst>
              <a:ext uri="{FF2B5EF4-FFF2-40B4-BE49-F238E27FC236}">
                <a16:creationId xmlns:a16="http://schemas.microsoft.com/office/drawing/2014/main" id="{C02CAD14-D772-7615-AA3E-EC067F622D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3732" y="1378527"/>
            <a:ext cx="2649682" cy="3532909"/>
          </a:xfrm>
          <a:prstGeom prst="rect">
            <a:avLst/>
          </a:prstGeom>
        </p:spPr>
      </p:pic>
      <p:pic>
        <p:nvPicPr>
          <p:cNvPr id="9" name="Picture 8" descr="A picture containing tree, outdoor, ground, mammal&#10;&#10;Description automatically generated">
            <a:extLst>
              <a:ext uri="{FF2B5EF4-FFF2-40B4-BE49-F238E27FC236}">
                <a16:creationId xmlns:a16="http://schemas.microsoft.com/office/drawing/2014/main" id="{A31D4F20-810E-6BD7-E3F9-1FA5342DE8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2224" y="1447799"/>
            <a:ext cx="3230274" cy="5410201"/>
          </a:xfrm>
          <a:prstGeom prst="rect">
            <a:avLst/>
          </a:prstGeom>
        </p:spPr>
      </p:pic>
    </p:spTree>
    <p:extLst>
      <p:ext uri="{BB962C8B-B14F-4D97-AF65-F5344CB8AC3E}">
        <p14:creationId xmlns:p14="http://schemas.microsoft.com/office/powerpoint/2010/main" val="24163510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AB5F5-C339-DB54-6DB2-A84101B6B919}"/>
              </a:ext>
            </a:extLst>
          </p:cNvPr>
          <p:cNvSpPr>
            <a:spLocks noGrp="1"/>
          </p:cNvSpPr>
          <p:nvPr>
            <p:ph type="title"/>
          </p:nvPr>
        </p:nvSpPr>
        <p:spPr>
          <a:xfrm>
            <a:off x="1129145" y="157019"/>
            <a:ext cx="8596668" cy="849745"/>
          </a:xfrm>
        </p:spPr>
        <p:txBody>
          <a:bodyPr>
            <a:normAutofit fontScale="90000"/>
          </a:bodyPr>
          <a:lstStyle/>
          <a:p>
            <a:r>
              <a:rPr lang="en-AU" dirty="0"/>
              <a:t>							</a:t>
            </a:r>
            <a:r>
              <a:rPr lang="en-AU" b="1" dirty="0"/>
              <a:t>Shutdown </a:t>
            </a:r>
            <a:br>
              <a:rPr lang="en-AU" b="1" dirty="0"/>
            </a:br>
            <a:r>
              <a:rPr lang="en-AU" b="1" dirty="0"/>
              <a:t>							Dorsal Vagal</a:t>
            </a:r>
          </a:p>
        </p:txBody>
      </p:sp>
      <p:pic>
        <p:nvPicPr>
          <p:cNvPr id="4" name="Content Placeholder 3">
            <a:extLst>
              <a:ext uri="{FF2B5EF4-FFF2-40B4-BE49-F238E27FC236}">
                <a16:creationId xmlns:a16="http://schemas.microsoft.com/office/drawing/2014/main" id="{3FAD4881-CEC0-5611-8156-0A9BC243DAF3}"/>
              </a:ext>
            </a:extLst>
          </p:cNvPr>
          <p:cNvPicPr>
            <a:picLocks noGrp="1" noChangeAspect="1"/>
          </p:cNvPicPr>
          <p:nvPr>
            <p:ph idx="1"/>
          </p:nvPr>
        </p:nvPicPr>
        <p:blipFill>
          <a:blip r:embed="rId2"/>
          <a:stretch>
            <a:fillRect/>
          </a:stretch>
        </p:blipFill>
        <p:spPr>
          <a:xfrm>
            <a:off x="5896534" y="2292206"/>
            <a:ext cx="2911077" cy="3881437"/>
          </a:xfrm>
          <a:prstGeom prst="rect">
            <a:avLst/>
          </a:prstGeom>
        </p:spPr>
      </p:pic>
      <p:pic>
        <p:nvPicPr>
          <p:cNvPr id="6" name="Picture 5" descr="A picture containing mammal, hay&#10;&#10;Description automatically generated">
            <a:extLst>
              <a:ext uri="{FF2B5EF4-FFF2-40B4-BE49-F238E27FC236}">
                <a16:creationId xmlns:a16="http://schemas.microsoft.com/office/drawing/2014/main" id="{4ECE4B81-AE4E-4D4B-48F9-3E2D6B2748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145" y="2341418"/>
            <a:ext cx="4572000" cy="3768436"/>
          </a:xfrm>
          <a:prstGeom prst="rect">
            <a:avLst/>
          </a:prstGeom>
        </p:spPr>
      </p:pic>
      <p:sp>
        <p:nvSpPr>
          <p:cNvPr id="3" name="TextBox 2">
            <a:extLst>
              <a:ext uri="{FF2B5EF4-FFF2-40B4-BE49-F238E27FC236}">
                <a16:creationId xmlns:a16="http://schemas.microsoft.com/office/drawing/2014/main" id="{60DFD0D4-EC87-39BE-AE15-D4FE9D72C3B8}"/>
              </a:ext>
            </a:extLst>
          </p:cNvPr>
          <p:cNvSpPr txBox="1"/>
          <p:nvPr/>
        </p:nvSpPr>
        <p:spPr>
          <a:xfrm>
            <a:off x="1450109" y="6345381"/>
            <a:ext cx="3814619" cy="461665"/>
          </a:xfrm>
          <a:prstGeom prst="rect">
            <a:avLst/>
          </a:prstGeom>
          <a:noFill/>
        </p:spPr>
        <p:txBody>
          <a:bodyPr wrap="square" rtlCol="0">
            <a:spAutoFit/>
          </a:bodyPr>
          <a:lstStyle/>
          <a:p>
            <a:r>
              <a:rPr lang="en-GB" sz="2400" dirty="0"/>
              <a:t>Mike </a:t>
            </a:r>
            <a:r>
              <a:rPr lang="en-GB" dirty="0"/>
              <a:t>(CK 2272, CORT 93)</a:t>
            </a:r>
            <a:endParaRPr lang="en-AU" dirty="0"/>
          </a:p>
        </p:txBody>
      </p:sp>
      <p:sp>
        <p:nvSpPr>
          <p:cNvPr id="5" name="TextBox 4">
            <a:extLst>
              <a:ext uri="{FF2B5EF4-FFF2-40B4-BE49-F238E27FC236}">
                <a16:creationId xmlns:a16="http://schemas.microsoft.com/office/drawing/2014/main" id="{CCE1626C-B347-DD73-09E7-7D3F13B71F9A}"/>
              </a:ext>
            </a:extLst>
          </p:cNvPr>
          <p:cNvSpPr txBox="1"/>
          <p:nvPr/>
        </p:nvSpPr>
        <p:spPr>
          <a:xfrm>
            <a:off x="6927272" y="6345380"/>
            <a:ext cx="1348509" cy="461665"/>
          </a:xfrm>
          <a:prstGeom prst="rect">
            <a:avLst/>
          </a:prstGeom>
          <a:noFill/>
        </p:spPr>
        <p:txBody>
          <a:bodyPr wrap="square" rtlCol="0">
            <a:spAutoFit/>
          </a:bodyPr>
          <a:lstStyle/>
          <a:p>
            <a:r>
              <a:rPr lang="en-GB" sz="2400" dirty="0"/>
              <a:t>Mary</a:t>
            </a:r>
            <a:endParaRPr lang="en-AU" sz="2400" dirty="0"/>
          </a:p>
        </p:txBody>
      </p:sp>
    </p:spTree>
    <p:extLst>
      <p:ext uri="{BB962C8B-B14F-4D97-AF65-F5344CB8AC3E}">
        <p14:creationId xmlns:p14="http://schemas.microsoft.com/office/powerpoint/2010/main" val="2803985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F82D0-E9CF-3E2C-9C21-28A9BF048AE4}"/>
              </a:ext>
            </a:extLst>
          </p:cNvPr>
          <p:cNvSpPr>
            <a:spLocks noGrp="1"/>
          </p:cNvSpPr>
          <p:nvPr>
            <p:ph type="title"/>
          </p:nvPr>
        </p:nvSpPr>
        <p:spPr>
          <a:xfrm>
            <a:off x="677334" y="175491"/>
            <a:ext cx="10837332" cy="1320800"/>
          </a:xfrm>
        </p:spPr>
        <p:txBody>
          <a:bodyPr/>
          <a:lstStyle/>
          <a:p>
            <a:r>
              <a:rPr lang="en-GB" b="1" dirty="0"/>
              <a:t>Polyvagal Rehabilitation: Self-regulation, attachment, communication &amp; support </a:t>
            </a:r>
            <a:endParaRPr lang="en-AU" b="1" dirty="0"/>
          </a:p>
        </p:txBody>
      </p:sp>
      <p:sp>
        <p:nvSpPr>
          <p:cNvPr id="3" name="Content Placeholder 2">
            <a:extLst>
              <a:ext uri="{FF2B5EF4-FFF2-40B4-BE49-F238E27FC236}">
                <a16:creationId xmlns:a16="http://schemas.microsoft.com/office/drawing/2014/main" id="{6C1FC168-7B0B-87F3-025B-AAAA315BCB0A}"/>
              </a:ext>
            </a:extLst>
          </p:cNvPr>
          <p:cNvSpPr>
            <a:spLocks noGrp="1"/>
          </p:cNvSpPr>
          <p:nvPr>
            <p:ph idx="1"/>
          </p:nvPr>
        </p:nvSpPr>
        <p:spPr>
          <a:xfrm>
            <a:off x="677334" y="1496291"/>
            <a:ext cx="8430948" cy="5015345"/>
          </a:xfrm>
        </p:spPr>
        <p:txBody>
          <a:bodyPr>
            <a:normAutofit/>
          </a:bodyPr>
          <a:lstStyle/>
          <a:p>
            <a:pPr marL="0" indent="0">
              <a:buNone/>
            </a:pPr>
            <a:endParaRPr lang="en-GB" dirty="0"/>
          </a:p>
          <a:p>
            <a:r>
              <a:rPr lang="en-GB" sz="2800" dirty="0">
                <a:solidFill>
                  <a:srgbClr val="00B0F0"/>
                </a:solidFill>
              </a:rPr>
              <a:t>Self-regulation</a:t>
            </a:r>
          </a:p>
          <a:p>
            <a:pPr marL="0" indent="0">
              <a:buNone/>
            </a:pPr>
            <a:endParaRPr lang="en-GB" sz="1000" dirty="0">
              <a:solidFill>
                <a:srgbClr val="00B0F0"/>
              </a:solidFill>
            </a:endParaRPr>
          </a:p>
          <a:p>
            <a:r>
              <a:rPr lang="en-GB" sz="2800" dirty="0">
                <a:solidFill>
                  <a:srgbClr val="00B0F0"/>
                </a:solidFill>
              </a:rPr>
              <a:t>Attachment</a:t>
            </a:r>
          </a:p>
          <a:p>
            <a:pPr marL="0" indent="0">
              <a:buNone/>
            </a:pPr>
            <a:endParaRPr lang="en-GB" sz="1100" dirty="0">
              <a:solidFill>
                <a:srgbClr val="00B0F0"/>
              </a:solidFill>
            </a:endParaRPr>
          </a:p>
          <a:p>
            <a:r>
              <a:rPr lang="en-GB" sz="2800" dirty="0">
                <a:solidFill>
                  <a:srgbClr val="00B0F0"/>
                </a:solidFill>
              </a:rPr>
              <a:t>Communication</a:t>
            </a:r>
          </a:p>
          <a:p>
            <a:pPr marL="0" indent="0">
              <a:buNone/>
            </a:pPr>
            <a:endParaRPr lang="en-GB" sz="1000" dirty="0">
              <a:solidFill>
                <a:srgbClr val="00B0F0"/>
              </a:solidFill>
            </a:endParaRPr>
          </a:p>
          <a:p>
            <a:r>
              <a:rPr lang="en-GB" sz="2800" dirty="0">
                <a:solidFill>
                  <a:srgbClr val="00B0F0"/>
                </a:solidFill>
              </a:rPr>
              <a:t>Environmental support (housing, group dynamic)</a:t>
            </a:r>
          </a:p>
          <a:p>
            <a:pPr marL="0" indent="0">
              <a:buNone/>
            </a:pPr>
            <a:endParaRPr lang="en-GB" sz="1000" dirty="0">
              <a:solidFill>
                <a:srgbClr val="00B0F0"/>
              </a:solidFill>
            </a:endParaRPr>
          </a:p>
          <a:p>
            <a:r>
              <a:rPr lang="en-GB" sz="2800" dirty="0">
                <a:solidFill>
                  <a:srgbClr val="00B0F0"/>
                </a:solidFill>
              </a:rPr>
              <a:t>Medication support?</a:t>
            </a:r>
          </a:p>
          <a:p>
            <a:pPr marL="0" indent="0">
              <a:buNone/>
            </a:pPr>
            <a:endParaRPr lang="en-GB" sz="1000" dirty="0">
              <a:solidFill>
                <a:srgbClr val="00B0F0"/>
              </a:solidFill>
            </a:endParaRPr>
          </a:p>
          <a:p>
            <a:pPr marL="0" indent="0">
              <a:buNone/>
            </a:pPr>
            <a:endParaRPr lang="en-AU" sz="2800" dirty="0">
              <a:solidFill>
                <a:srgbClr val="00B0F0"/>
              </a:solidFill>
            </a:endParaRPr>
          </a:p>
        </p:txBody>
      </p:sp>
    </p:spTree>
    <p:extLst>
      <p:ext uri="{BB962C8B-B14F-4D97-AF65-F5344CB8AC3E}">
        <p14:creationId xmlns:p14="http://schemas.microsoft.com/office/powerpoint/2010/main" val="35120472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AFAF8-B27D-000E-4C12-78E4B01BC614}"/>
              </a:ext>
            </a:extLst>
          </p:cNvPr>
          <p:cNvSpPr>
            <a:spLocks noGrp="1"/>
          </p:cNvSpPr>
          <p:nvPr>
            <p:ph type="title"/>
          </p:nvPr>
        </p:nvSpPr>
        <p:spPr>
          <a:xfrm>
            <a:off x="677334" y="609600"/>
            <a:ext cx="8596668" cy="803564"/>
          </a:xfrm>
        </p:spPr>
        <p:txBody>
          <a:bodyPr>
            <a:normAutofit fontScale="90000"/>
          </a:bodyPr>
          <a:lstStyle/>
          <a:p>
            <a:r>
              <a:rPr lang="en-GB" b="1" dirty="0"/>
              <a:t>The mystery of shutdown and the question of myopathy in macropods</a:t>
            </a:r>
            <a:endParaRPr lang="en-AU" b="1" dirty="0"/>
          </a:p>
        </p:txBody>
      </p:sp>
      <p:sp>
        <p:nvSpPr>
          <p:cNvPr id="3" name="Content Placeholder 2">
            <a:extLst>
              <a:ext uri="{FF2B5EF4-FFF2-40B4-BE49-F238E27FC236}">
                <a16:creationId xmlns:a16="http://schemas.microsoft.com/office/drawing/2014/main" id="{7CD2DAAA-13A4-3E87-938D-98819B4D1896}"/>
              </a:ext>
            </a:extLst>
          </p:cNvPr>
          <p:cNvSpPr>
            <a:spLocks noGrp="1"/>
          </p:cNvSpPr>
          <p:nvPr>
            <p:ph idx="1"/>
          </p:nvPr>
        </p:nvSpPr>
        <p:spPr>
          <a:xfrm>
            <a:off x="677333" y="2160589"/>
            <a:ext cx="10166157" cy="4591193"/>
          </a:xfrm>
        </p:spPr>
        <p:txBody>
          <a:bodyPr>
            <a:normAutofit/>
          </a:bodyPr>
          <a:lstStyle/>
          <a:p>
            <a:pPr>
              <a:buFont typeface="Wingdings" panose="05000000000000000000" pitchFamily="2" charset="2"/>
              <a:buChar char="Ø"/>
            </a:pPr>
            <a:r>
              <a:rPr lang="en-GB" sz="2800" dirty="0"/>
              <a:t>We propose the term myopathy is a misnomer. The animals don’t die from muscle pathology – they die because their body functions shut down.</a:t>
            </a:r>
          </a:p>
          <a:p>
            <a:pPr marL="0" indent="0">
              <a:buNone/>
            </a:pPr>
            <a:endParaRPr lang="en-GB" sz="1100" dirty="0"/>
          </a:p>
          <a:p>
            <a:pPr>
              <a:buFont typeface="Wingdings" panose="05000000000000000000" pitchFamily="2" charset="2"/>
              <a:buChar char="Ø"/>
            </a:pPr>
            <a:r>
              <a:rPr lang="en-GB" sz="2800" dirty="0"/>
              <a:t> How can we switch a macropod from shutdown back to fight or flight and then into rest &amp; digest? </a:t>
            </a:r>
          </a:p>
          <a:p>
            <a:pPr marL="0" indent="0">
              <a:buNone/>
            </a:pPr>
            <a:endParaRPr lang="en-GB" sz="1000" dirty="0"/>
          </a:p>
          <a:p>
            <a:pPr>
              <a:buFont typeface="Wingdings" panose="05000000000000000000" pitchFamily="2" charset="2"/>
              <a:buChar char="Ø"/>
            </a:pPr>
            <a:r>
              <a:rPr lang="en-GB" sz="2800" dirty="0"/>
              <a:t>This is a question we are working on at Possumwood.</a:t>
            </a:r>
          </a:p>
          <a:p>
            <a:pPr>
              <a:buFont typeface="Wingdings" panose="05000000000000000000" pitchFamily="2" charset="2"/>
              <a:buChar char="Ø"/>
            </a:pPr>
            <a:endParaRPr lang="en-GB" sz="2800" dirty="0"/>
          </a:p>
          <a:p>
            <a:pPr marL="0" indent="0">
              <a:buNone/>
            </a:pPr>
            <a:r>
              <a:rPr lang="en-GB" dirty="0"/>
              <a:t>	</a:t>
            </a:r>
          </a:p>
        </p:txBody>
      </p:sp>
    </p:spTree>
    <p:extLst>
      <p:ext uri="{BB962C8B-B14F-4D97-AF65-F5344CB8AC3E}">
        <p14:creationId xmlns:p14="http://schemas.microsoft.com/office/powerpoint/2010/main" val="7319791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91616-A1C1-232C-2A66-977F584662D1}"/>
              </a:ext>
            </a:extLst>
          </p:cNvPr>
          <p:cNvSpPr>
            <a:spLocks noGrp="1"/>
          </p:cNvSpPr>
          <p:nvPr>
            <p:ph type="title"/>
          </p:nvPr>
        </p:nvSpPr>
        <p:spPr/>
        <p:txBody>
          <a:bodyPr/>
          <a:lstStyle/>
          <a:p>
            <a:r>
              <a:rPr lang="en-GB" dirty="0"/>
              <a:t>							</a:t>
            </a:r>
            <a:r>
              <a:rPr lang="en-GB" sz="4000" b="1" dirty="0"/>
              <a:t>Thank You</a:t>
            </a:r>
            <a:endParaRPr lang="en-AU" sz="4000" b="1" dirty="0"/>
          </a:p>
        </p:txBody>
      </p:sp>
      <p:sp>
        <p:nvSpPr>
          <p:cNvPr id="3" name="Content Placeholder 2">
            <a:extLst>
              <a:ext uri="{FF2B5EF4-FFF2-40B4-BE49-F238E27FC236}">
                <a16:creationId xmlns:a16="http://schemas.microsoft.com/office/drawing/2014/main" id="{49574FCE-1F1E-F470-1BFA-32344F676AD8}"/>
              </a:ext>
            </a:extLst>
          </p:cNvPr>
          <p:cNvSpPr>
            <a:spLocks noGrp="1"/>
          </p:cNvSpPr>
          <p:nvPr>
            <p:ph idx="1"/>
          </p:nvPr>
        </p:nvSpPr>
        <p:spPr/>
        <p:txBody>
          <a:bodyPr/>
          <a:lstStyle/>
          <a:p>
            <a:endParaRPr lang="en-AU" dirty="0"/>
          </a:p>
        </p:txBody>
      </p:sp>
    </p:spTree>
    <p:extLst>
      <p:ext uri="{BB962C8B-B14F-4D97-AF65-F5344CB8AC3E}">
        <p14:creationId xmlns:p14="http://schemas.microsoft.com/office/powerpoint/2010/main" val="37284477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5C7CC-3204-2226-9560-FA57DDDBD2F6}"/>
              </a:ext>
            </a:extLst>
          </p:cNvPr>
          <p:cNvSpPr>
            <a:spLocks noGrp="1"/>
          </p:cNvSpPr>
          <p:nvPr>
            <p:ph type="title"/>
          </p:nvPr>
        </p:nvSpPr>
        <p:spPr>
          <a:xfrm>
            <a:off x="413996" y="51779"/>
            <a:ext cx="9673771" cy="705459"/>
          </a:xfrm>
        </p:spPr>
        <p:txBody>
          <a:bodyPr>
            <a:normAutofit/>
          </a:bodyPr>
          <a:lstStyle/>
          <a:p>
            <a:r>
              <a:rPr lang="en-AU" sz="3600" b="1" dirty="0"/>
              <a:t>Observed Emotional &amp; Cultural  Behaviour</a:t>
            </a:r>
            <a:endParaRPr lang="en-AU" dirty="0"/>
          </a:p>
        </p:txBody>
      </p:sp>
      <p:sp>
        <p:nvSpPr>
          <p:cNvPr id="4" name="Content Placeholder 2">
            <a:extLst>
              <a:ext uri="{FF2B5EF4-FFF2-40B4-BE49-F238E27FC236}">
                <a16:creationId xmlns:a16="http://schemas.microsoft.com/office/drawing/2014/main" id="{D5332343-6448-C626-A8CE-BF2970DF1DA3}"/>
              </a:ext>
            </a:extLst>
          </p:cNvPr>
          <p:cNvSpPr>
            <a:spLocks noGrp="1"/>
          </p:cNvSpPr>
          <p:nvPr>
            <p:ph idx="1"/>
          </p:nvPr>
        </p:nvSpPr>
        <p:spPr>
          <a:xfrm>
            <a:off x="243840" y="688010"/>
            <a:ext cx="11704320" cy="5819945"/>
          </a:xfrm>
        </p:spPr>
        <p:txBody>
          <a:bodyPr>
            <a:normAutofit fontScale="92500" lnSpcReduction="20000"/>
          </a:bodyPr>
          <a:lstStyle/>
          <a:p>
            <a:r>
              <a:rPr lang="en-AU" sz="3200" dirty="0"/>
              <a:t> </a:t>
            </a:r>
            <a:r>
              <a:rPr lang="en-AU" sz="2800" dirty="0"/>
              <a:t>A ‘Being-for’ </a:t>
            </a:r>
            <a:r>
              <a:rPr lang="en-AU" sz="2800"/>
              <a:t>(Bauman </a:t>
            </a:r>
            <a:r>
              <a:rPr lang="en-AU" sz="2800" dirty="0"/>
              <a:t>form of engagement.</a:t>
            </a:r>
          </a:p>
          <a:p>
            <a:pPr marL="0" indent="0">
              <a:buNone/>
            </a:pPr>
            <a:endParaRPr lang="en-AU" sz="1000" dirty="0"/>
          </a:p>
          <a:p>
            <a:r>
              <a:rPr lang="en-AU" sz="2800" dirty="0"/>
              <a:t>Six neural markers for kangaroos (joy, distress, anger, relaxation, nurturance, sexuality) seen through close engagement observation. </a:t>
            </a:r>
          </a:p>
          <a:p>
            <a:pPr marL="0" indent="0">
              <a:buNone/>
            </a:pPr>
            <a:endParaRPr lang="en-AU" sz="1000" dirty="0"/>
          </a:p>
          <a:p>
            <a:r>
              <a:rPr lang="en-AU" sz="2800" dirty="0"/>
              <a:t> Each has several behavioural indicators (see table next slide).</a:t>
            </a:r>
          </a:p>
          <a:p>
            <a:pPr marL="0" indent="0">
              <a:buNone/>
            </a:pPr>
            <a:endParaRPr lang="en-AU" sz="1000" dirty="0"/>
          </a:p>
          <a:p>
            <a:r>
              <a:rPr lang="en-AU" sz="2800" dirty="0"/>
              <a:t> Here we are interested in these neural markers as they relate to the incidence of life-threatening post-trauma stress and recovery from it.</a:t>
            </a:r>
          </a:p>
          <a:p>
            <a:pPr marL="0" indent="0">
              <a:buNone/>
            </a:pPr>
            <a:endParaRPr lang="en-AU" sz="1100" dirty="0"/>
          </a:p>
          <a:p>
            <a:r>
              <a:rPr lang="en-AU" sz="2800" dirty="0"/>
              <a:t> We want to go beyond simple observation and into quantitative assessment.</a:t>
            </a:r>
          </a:p>
          <a:p>
            <a:pPr marL="0" indent="0">
              <a:buNone/>
            </a:pPr>
            <a:endParaRPr lang="en-AU" sz="1000" dirty="0"/>
          </a:p>
          <a:p>
            <a:r>
              <a:rPr lang="en-AU" sz="2800" dirty="0"/>
              <a:t>In particular we are interested in the role of the autonomic nervous system in stress not only because it generates these neural states, but also because it also helps with the therapy and recovery process. </a:t>
            </a:r>
          </a:p>
          <a:p>
            <a:pPr marL="0" indent="0">
              <a:buNone/>
            </a:pPr>
            <a:endParaRPr lang="en-AU" sz="3000" dirty="0"/>
          </a:p>
        </p:txBody>
      </p:sp>
    </p:spTree>
    <p:extLst>
      <p:ext uri="{BB962C8B-B14F-4D97-AF65-F5344CB8AC3E}">
        <p14:creationId xmlns:p14="http://schemas.microsoft.com/office/powerpoint/2010/main" val="38830909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91985-077D-4928-9B27-341DE43D5195}"/>
              </a:ext>
            </a:extLst>
          </p:cNvPr>
          <p:cNvSpPr>
            <a:spLocks noGrp="1"/>
          </p:cNvSpPr>
          <p:nvPr>
            <p:ph type="title"/>
          </p:nvPr>
        </p:nvSpPr>
        <p:spPr>
          <a:xfrm>
            <a:off x="729928" y="132735"/>
            <a:ext cx="10257503" cy="895965"/>
          </a:xfrm>
        </p:spPr>
        <p:txBody>
          <a:bodyPr>
            <a:normAutofit fontScale="90000"/>
          </a:bodyPr>
          <a:lstStyle/>
          <a:p>
            <a:r>
              <a:rPr lang="en-AU" b="1" dirty="0">
                <a:solidFill>
                  <a:schemeClr val="accent1">
                    <a:lumMod val="75000"/>
                  </a:schemeClr>
                </a:solidFill>
                <a:latin typeface="Arial" panose="020B0604020202020204" pitchFamily="34" charset="0"/>
                <a:cs typeface="Arial" panose="020B0604020202020204" pitchFamily="34" charset="0"/>
              </a:rPr>
              <a:t>Observed Emotional Behaviour Markers in the Kangaroo</a:t>
            </a:r>
          </a:p>
        </p:txBody>
      </p:sp>
      <p:graphicFrame>
        <p:nvGraphicFramePr>
          <p:cNvPr id="4" name="Table 3">
            <a:extLst>
              <a:ext uri="{FF2B5EF4-FFF2-40B4-BE49-F238E27FC236}">
                <a16:creationId xmlns:a16="http://schemas.microsoft.com/office/drawing/2014/main" id="{44C97C69-9149-4038-85A2-2FF3F43A9179}"/>
              </a:ext>
            </a:extLst>
          </p:cNvPr>
          <p:cNvGraphicFramePr>
            <a:graphicFrameLocks noGrp="1"/>
          </p:cNvGraphicFramePr>
          <p:nvPr>
            <p:extLst>
              <p:ext uri="{D42A27DB-BD31-4B8C-83A1-F6EECF244321}">
                <p14:modId xmlns:p14="http://schemas.microsoft.com/office/powerpoint/2010/main" val="2352293568"/>
              </p:ext>
            </p:extLst>
          </p:nvPr>
        </p:nvGraphicFramePr>
        <p:xfrm>
          <a:off x="0" y="1588847"/>
          <a:ext cx="10449232" cy="5269153"/>
        </p:xfrm>
        <a:graphic>
          <a:graphicData uri="http://schemas.openxmlformats.org/drawingml/2006/table">
            <a:tbl>
              <a:tblPr firstRow="1" firstCol="1" bandRow="1">
                <a:tableStyleId>{5C22544A-7EE6-4342-B048-85BDC9FD1C3A}</a:tableStyleId>
              </a:tblPr>
              <a:tblGrid>
                <a:gridCol w="2145896">
                  <a:extLst>
                    <a:ext uri="{9D8B030D-6E8A-4147-A177-3AD203B41FA5}">
                      <a16:colId xmlns:a16="http://schemas.microsoft.com/office/drawing/2014/main" val="2235675260"/>
                    </a:ext>
                  </a:extLst>
                </a:gridCol>
                <a:gridCol w="8167202">
                  <a:extLst>
                    <a:ext uri="{9D8B030D-6E8A-4147-A177-3AD203B41FA5}">
                      <a16:colId xmlns:a16="http://schemas.microsoft.com/office/drawing/2014/main" val="2719684992"/>
                    </a:ext>
                  </a:extLst>
                </a:gridCol>
                <a:gridCol w="136134">
                  <a:extLst>
                    <a:ext uri="{9D8B030D-6E8A-4147-A177-3AD203B41FA5}">
                      <a16:colId xmlns:a16="http://schemas.microsoft.com/office/drawing/2014/main" val="2534347369"/>
                    </a:ext>
                  </a:extLst>
                </a:gridCol>
              </a:tblGrid>
              <a:tr h="791805">
                <a:tc>
                  <a:txBody>
                    <a:bodyPr/>
                    <a:lstStyle/>
                    <a:p>
                      <a:pPr marL="94615" marR="322580" indent="-6350">
                        <a:lnSpc>
                          <a:spcPct val="103000"/>
                        </a:lnSpc>
                        <a:spcAft>
                          <a:spcPts val="840"/>
                        </a:spcAft>
                      </a:pPr>
                      <a:r>
                        <a:rPr lang="en-AU" sz="2000" dirty="0">
                          <a:effectLst/>
                        </a:rPr>
                        <a:t>Neural states</a:t>
                      </a:r>
                      <a:endParaRPr lang="en-AU" sz="2000" dirty="0">
                        <a:solidFill>
                          <a:srgbClr val="000000"/>
                        </a:solidFill>
                        <a:effectLst/>
                        <a:latin typeface="Arial" panose="020B0604020202020204" pitchFamily="34" charset="0"/>
                        <a:ea typeface="Arial" panose="020B0604020202020204" pitchFamily="34" charset="0"/>
                      </a:endParaRPr>
                    </a:p>
                  </a:txBody>
                  <a:tcPr marL="49987" marR="49987" marT="0" marB="0"/>
                </a:tc>
                <a:tc>
                  <a:txBody>
                    <a:bodyPr/>
                    <a:lstStyle/>
                    <a:p>
                      <a:pPr marL="94615" marR="322580" indent="-6350">
                        <a:lnSpc>
                          <a:spcPct val="103000"/>
                        </a:lnSpc>
                        <a:spcAft>
                          <a:spcPts val="840"/>
                        </a:spcAft>
                      </a:pPr>
                      <a:r>
                        <a:rPr lang="en-AU" sz="2000" dirty="0">
                          <a:effectLst/>
                        </a:rPr>
                        <a:t>Outward indicators (kangaroo)</a:t>
                      </a:r>
                      <a:endParaRPr lang="en-AU" sz="2000" dirty="0">
                        <a:solidFill>
                          <a:srgbClr val="000000"/>
                        </a:solidFill>
                        <a:effectLst/>
                        <a:latin typeface="Arial" panose="020B0604020202020204" pitchFamily="34" charset="0"/>
                        <a:ea typeface="Arial" panose="020B0604020202020204" pitchFamily="34" charset="0"/>
                      </a:endParaRPr>
                    </a:p>
                  </a:txBody>
                  <a:tcPr marL="49987" marR="49987" marT="0" marB="0"/>
                </a:tc>
                <a:tc>
                  <a:txBody>
                    <a:bodyPr/>
                    <a:lstStyle/>
                    <a:p>
                      <a:pPr marL="94615" marR="322580" indent="-6350">
                        <a:lnSpc>
                          <a:spcPct val="103000"/>
                        </a:lnSpc>
                        <a:spcAft>
                          <a:spcPts val="840"/>
                        </a:spcAft>
                      </a:pPr>
                      <a:endParaRPr lang="en-AU" sz="1400" dirty="0">
                        <a:solidFill>
                          <a:srgbClr val="000000"/>
                        </a:solidFill>
                        <a:effectLst/>
                        <a:latin typeface="Arial" panose="020B0604020202020204" pitchFamily="34" charset="0"/>
                        <a:ea typeface="Arial" panose="020B0604020202020204" pitchFamily="34" charset="0"/>
                      </a:endParaRPr>
                    </a:p>
                  </a:txBody>
                  <a:tcPr marL="49987" marR="49987" marT="0" marB="0"/>
                </a:tc>
                <a:extLst>
                  <a:ext uri="{0D108BD9-81ED-4DB2-BD59-A6C34878D82A}">
                    <a16:rowId xmlns:a16="http://schemas.microsoft.com/office/drawing/2014/main" val="3784758511"/>
                  </a:ext>
                </a:extLst>
              </a:tr>
              <a:tr h="707592">
                <a:tc>
                  <a:txBody>
                    <a:bodyPr/>
                    <a:lstStyle/>
                    <a:p>
                      <a:pPr marL="94615" marR="322580" indent="-6350">
                        <a:lnSpc>
                          <a:spcPct val="103000"/>
                        </a:lnSpc>
                        <a:spcAft>
                          <a:spcPts val="840"/>
                        </a:spcAft>
                      </a:pPr>
                      <a:r>
                        <a:rPr lang="en-AU" sz="2000" b="1" dirty="0">
                          <a:effectLst/>
                        </a:rPr>
                        <a:t>Joy (play)</a:t>
                      </a:r>
                      <a:endParaRPr lang="en-AU" sz="2000" b="1" dirty="0">
                        <a:solidFill>
                          <a:srgbClr val="000000"/>
                        </a:solidFill>
                        <a:effectLst/>
                        <a:latin typeface="Arial" panose="020B0604020202020204" pitchFamily="34" charset="0"/>
                        <a:ea typeface="Arial" panose="020B0604020202020204" pitchFamily="34" charset="0"/>
                      </a:endParaRPr>
                    </a:p>
                  </a:txBody>
                  <a:tcPr marL="49987" marR="49987" marT="0" marB="0"/>
                </a:tc>
                <a:tc>
                  <a:txBody>
                    <a:bodyPr/>
                    <a:lstStyle/>
                    <a:p>
                      <a:pPr marL="94615" marR="322580" indent="-6350">
                        <a:lnSpc>
                          <a:spcPct val="103000"/>
                        </a:lnSpc>
                        <a:spcAft>
                          <a:spcPts val="840"/>
                        </a:spcAft>
                      </a:pPr>
                      <a:r>
                        <a:rPr lang="en-AU" sz="2000" dirty="0">
                          <a:effectLst/>
                        </a:rPr>
                        <a:t>Hooning, kicking legs into the air, boxing with kin, chasing kin, eye expression.</a:t>
                      </a:r>
                      <a:endParaRPr lang="en-AU" sz="2000" dirty="0">
                        <a:solidFill>
                          <a:srgbClr val="000000"/>
                        </a:solidFill>
                        <a:effectLst/>
                        <a:latin typeface="Arial" panose="020B0604020202020204" pitchFamily="34" charset="0"/>
                        <a:ea typeface="Arial" panose="020B0604020202020204" pitchFamily="34" charset="0"/>
                      </a:endParaRPr>
                    </a:p>
                  </a:txBody>
                  <a:tcPr marL="49987" marR="49987" marT="0" marB="0"/>
                </a:tc>
                <a:tc>
                  <a:txBody>
                    <a:bodyPr/>
                    <a:lstStyle/>
                    <a:p>
                      <a:pPr marL="94615" marR="322580" indent="-6350">
                        <a:lnSpc>
                          <a:spcPct val="103000"/>
                        </a:lnSpc>
                        <a:spcAft>
                          <a:spcPts val="840"/>
                        </a:spcAft>
                      </a:pPr>
                      <a:r>
                        <a:rPr lang="en-AU" sz="900">
                          <a:effectLst/>
                        </a:rPr>
                        <a:t> </a:t>
                      </a:r>
                      <a:endParaRPr lang="en-AU" sz="900">
                        <a:solidFill>
                          <a:srgbClr val="000000"/>
                        </a:solidFill>
                        <a:effectLst/>
                        <a:latin typeface="Arial" panose="020B0604020202020204" pitchFamily="34" charset="0"/>
                        <a:ea typeface="Arial" panose="020B0604020202020204" pitchFamily="34" charset="0"/>
                      </a:endParaRPr>
                    </a:p>
                  </a:txBody>
                  <a:tcPr marL="49987" marR="49987" marT="0" marB="0"/>
                </a:tc>
                <a:extLst>
                  <a:ext uri="{0D108BD9-81ED-4DB2-BD59-A6C34878D82A}">
                    <a16:rowId xmlns:a16="http://schemas.microsoft.com/office/drawing/2014/main" val="2666733313"/>
                  </a:ext>
                </a:extLst>
              </a:tr>
              <a:tr h="1102607">
                <a:tc>
                  <a:txBody>
                    <a:bodyPr/>
                    <a:lstStyle/>
                    <a:p>
                      <a:pPr marL="94615" marR="322580" indent="-6350">
                        <a:lnSpc>
                          <a:spcPct val="103000"/>
                        </a:lnSpc>
                        <a:spcAft>
                          <a:spcPts val="840"/>
                        </a:spcAft>
                      </a:pPr>
                      <a:r>
                        <a:rPr lang="en-AU" sz="2000" dirty="0">
                          <a:effectLst/>
                        </a:rPr>
                        <a:t>Separation, distress (panic)</a:t>
                      </a:r>
                      <a:endParaRPr lang="en-AU" sz="2000" dirty="0">
                        <a:solidFill>
                          <a:srgbClr val="000000"/>
                        </a:solidFill>
                        <a:effectLst/>
                        <a:latin typeface="Arial" panose="020B0604020202020204" pitchFamily="34" charset="0"/>
                        <a:ea typeface="Arial" panose="020B0604020202020204" pitchFamily="34" charset="0"/>
                      </a:endParaRPr>
                    </a:p>
                  </a:txBody>
                  <a:tcPr marL="49987" marR="49987" marT="0" marB="0"/>
                </a:tc>
                <a:tc>
                  <a:txBody>
                    <a:bodyPr/>
                    <a:lstStyle/>
                    <a:p>
                      <a:pPr marL="6350" marR="322580" indent="-6350">
                        <a:lnSpc>
                          <a:spcPct val="107000"/>
                        </a:lnSpc>
                        <a:spcAft>
                          <a:spcPts val="0"/>
                        </a:spcAft>
                      </a:pPr>
                      <a:r>
                        <a:rPr lang="en-AU" sz="2000" dirty="0">
                          <a:effectLst/>
                        </a:rPr>
                        <a:t>Vocal, running into objects in panic, wide eye expression, erect and extended posture, licking forearms, rapid respiratory rate, rapid pulse rate, high blood pressure, flared nostrils. </a:t>
                      </a:r>
                      <a:endParaRPr lang="en-AU" sz="2000" dirty="0">
                        <a:solidFill>
                          <a:srgbClr val="000000"/>
                        </a:solidFill>
                        <a:effectLst/>
                        <a:latin typeface="Arial" panose="020B0604020202020204" pitchFamily="34" charset="0"/>
                        <a:ea typeface="Arial" panose="020B0604020202020204" pitchFamily="34" charset="0"/>
                      </a:endParaRPr>
                    </a:p>
                  </a:txBody>
                  <a:tcPr marL="49987" marR="49987" marT="0" marB="0"/>
                </a:tc>
                <a:tc>
                  <a:txBody>
                    <a:bodyPr/>
                    <a:lstStyle/>
                    <a:p>
                      <a:pPr marL="94615" marR="322580" indent="-6350">
                        <a:lnSpc>
                          <a:spcPct val="103000"/>
                        </a:lnSpc>
                        <a:spcAft>
                          <a:spcPts val="840"/>
                        </a:spcAft>
                      </a:pPr>
                      <a:r>
                        <a:rPr lang="en-AU" sz="900">
                          <a:effectLst/>
                        </a:rPr>
                        <a:t> </a:t>
                      </a:r>
                      <a:endParaRPr lang="en-AU" sz="900">
                        <a:solidFill>
                          <a:srgbClr val="000000"/>
                        </a:solidFill>
                        <a:effectLst/>
                        <a:latin typeface="Arial" panose="020B0604020202020204" pitchFamily="34" charset="0"/>
                        <a:ea typeface="Arial" panose="020B0604020202020204" pitchFamily="34" charset="0"/>
                      </a:endParaRPr>
                    </a:p>
                  </a:txBody>
                  <a:tcPr marL="49987" marR="49987" marT="0" marB="0"/>
                </a:tc>
                <a:extLst>
                  <a:ext uri="{0D108BD9-81ED-4DB2-BD59-A6C34878D82A}">
                    <a16:rowId xmlns:a16="http://schemas.microsoft.com/office/drawing/2014/main" val="1222006981"/>
                  </a:ext>
                </a:extLst>
              </a:tr>
              <a:tr h="707592">
                <a:tc>
                  <a:txBody>
                    <a:bodyPr/>
                    <a:lstStyle/>
                    <a:p>
                      <a:pPr marL="94615" marR="322580" indent="-6350">
                        <a:lnSpc>
                          <a:spcPct val="103000"/>
                        </a:lnSpc>
                        <a:spcAft>
                          <a:spcPts val="840"/>
                        </a:spcAft>
                      </a:pPr>
                      <a:r>
                        <a:rPr lang="en-AU" sz="2000" dirty="0">
                          <a:effectLst/>
                        </a:rPr>
                        <a:t>Nurturance (care)</a:t>
                      </a:r>
                      <a:endParaRPr lang="en-AU" sz="2000" dirty="0">
                        <a:solidFill>
                          <a:srgbClr val="000000"/>
                        </a:solidFill>
                        <a:effectLst/>
                        <a:latin typeface="Arial" panose="020B0604020202020204" pitchFamily="34" charset="0"/>
                        <a:ea typeface="Arial" panose="020B0604020202020204" pitchFamily="34" charset="0"/>
                      </a:endParaRPr>
                    </a:p>
                  </a:txBody>
                  <a:tcPr marL="49987" marR="49987" marT="0" marB="0"/>
                </a:tc>
                <a:tc>
                  <a:txBody>
                    <a:bodyPr/>
                    <a:lstStyle/>
                    <a:p>
                      <a:pPr marL="94615" marR="322580" indent="-6350">
                        <a:lnSpc>
                          <a:spcPct val="103000"/>
                        </a:lnSpc>
                        <a:spcAft>
                          <a:spcPts val="840"/>
                        </a:spcAft>
                      </a:pPr>
                      <a:r>
                        <a:rPr lang="en-AU" sz="2000" dirty="0">
                          <a:effectLst/>
                        </a:rPr>
                        <a:t>Preening, embracing kin, body contact, protective behaviour by dominant males</a:t>
                      </a:r>
                      <a:endParaRPr lang="en-AU" sz="2000" dirty="0">
                        <a:solidFill>
                          <a:srgbClr val="000000"/>
                        </a:solidFill>
                        <a:effectLst/>
                        <a:latin typeface="Arial" panose="020B0604020202020204" pitchFamily="34" charset="0"/>
                        <a:ea typeface="Arial" panose="020B0604020202020204" pitchFamily="34" charset="0"/>
                      </a:endParaRPr>
                    </a:p>
                  </a:txBody>
                  <a:tcPr marL="49987" marR="49987" marT="0" marB="0"/>
                </a:tc>
                <a:tc>
                  <a:txBody>
                    <a:bodyPr/>
                    <a:lstStyle/>
                    <a:p>
                      <a:pPr marL="94615" marR="322580" indent="-6350">
                        <a:lnSpc>
                          <a:spcPct val="103000"/>
                        </a:lnSpc>
                        <a:spcAft>
                          <a:spcPts val="840"/>
                        </a:spcAft>
                      </a:pPr>
                      <a:r>
                        <a:rPr lang="en-AU" sz="900" dirty="0">
                          <a:effectLst/>
                        </a:rPr>
                        <a:t> </a:t>
                      </a:r>
                      <a:endParaRPr lang="en-AU" sz="900" dirty="0">
                        <a:solidFill>
                          <a:srgbClr val="000000"/>
                        </a:solidFill>
                        <a:effectLst/>
                        <a:latin typeface="Arial" panose="020B0604020202020204" pitchFamily="34" charset="0"/>
                        <a:ea typeface="Arial" panose="020B0604020202020204" pitchFamily="34" charset="0"/>
                      </a:endParaRPr>
                    </a:p>
                  </a:txBody>
                  <a:tcPr marL="49987" marR="49987" marT="0" marB="0"/>
                </a:tc>
                <a:extLst>
                  <a:ext uri="{0D108BD9-81ED-4DB2-BD59-A6C34878D82A}">
                    <a16:rowId xmlns:a16="http://schemas.microsoft.com/office/drawing/2014/main" val="1477991664"/>
                  </a:ext>
                </a:extLst>
              </a:tr>
              <a:tr h="707592">
                <a:tc>
                  <a:txBody>
                    <a:bodyPr/>
                    <a:lstStyle/>
                    <a:p>
                      <a:pPr marL="94615" marR="322580" indent="-6350">
                        <a:lnSpc>
                          <a:spcPct val="103000"/>
                        </a:lnSpc>
                        <a:spcAft>
                          <a:spcPts val="840"/>
                        </a:spcAft>
                      </a:pPr>
                      <a:r>
                        <a:rPr lang="en-AU" sz="2000" dirty="0">
                          <a:effectLst/>
                        </a:rPr>
                        <a:t>Sexuality (lust)</a:t>
                      </a:r>
                      <a:endParaRPr lang="en-AU" sz="2000" dirty="0">
                        <a:solidFill>
                          <a:srgbClr val="000000"/>
                        </a:solidFill>
                        <a:effectLst/>
                        <a:latin typeface="Arial" panose="020B0604020202020204" pitchFamily="34" charset="0"/>
                        <a:ea typeface="Arial" panose="020B0604020202020204" pitchFamily="34" charset="0"/>
                      </a:endParaRPr>
                    </a:p>
                  </a:txBody>
                  <a:tcPr marL="49987" marR="49987" marT="0" marB="0"/>
                </a:tc>
                <a:tc>
                  <a:txBody>
                    <a:bodyPr/>
                    <a:lstStyle/>
                    <a:p>
                      <a:pPr marL="94615" marR="322580" indent="-6350">
                        <a:lnSpc>
                          <a:spcPct val="103000"/>
                        </a:lnSpc>
                        <a:spcAft>
                          <a:spcPts val="840"/>
                        </a:spcAft>
                      </a:pPr>
                      <a:r>
                        <a:rPr lang="en-AU" sz="2000" dirty="0">
                          <a:effectLst/>
                        </a:rPr>
                        <a:t>Courtship behaviour, pairing, long-term male/female friendships</a:t>
                      </a:r>
                      <a:endParaRPr lang="en-AU" sz="2000" dirty="0">
                        <a:solidFill>
                          <a:srgbClr val="000000"/>
                        </a:solidFill>
                        <a:effectLst/>
                        <a:latin typeface="Arial" panose="020B0604020202020204" pitchFamily="34" charset="0"/>
                        <a:ea typeface="Arial" panose="020B0604020202020204" pitchFamily="34" charset="0"/>
                      </a:endParaRPr>
                    </a:p>
                  </a:txBody>
                  <a:tcPr marL="49987" marR="49987" marT="0" marB="0"/>
                </a:tc>
                <a:tc>
                  <a:txBody>
                    <a:bodyPr/>
                    <a:lstStyle/>
                    <a:p>
                      <a:pPr marL="94615" marR="322580" indent="-6350">
                        <a:lnSpc>
                          <a:spcPct val="103000"/>
                        </a:lnSpc>
                        <a:spcAft>
                          <a:spcPts val="840"/>
                        </a:spcAft>
                      </a:pPr>
                      <a:r>
                        <a:rPr lang="en-AU" sz="900">
                          <a:effectLst/>
                        </a:rPr>
                        <a:t> </a:t>
                      </a:r>
                      <a:endParaRPr lang="en-AU" sz="900">
                        <a:solidFill>
                          <a:srgbClr val="000000"/>
                        </a:solidFill>
                        <a:effectLst/>
                        <a:latin typeface="Arial" panose="020B0604020202020204" pitchFamily="34" charset="0"/>
                        <a:ea typeface="Arial" panose="020B0604020202020204" pitchFamily="34" charset="0"/>
                      </a:endParaRPr>
                    </a:p>
                  </a:txBody>
                  <a:tcPr marL="49987" marR="49987" marT="0" marB="0"/>
                </a:tc>
                <a:extLst>
                  <a:ext uri="{0D108BD9-81ED-4DB2-BD59-A6C34878D82A}">
                    <a16:rowId xmlns:a16="http://schemas.microsoft.com/office/drawing/2014/main" val="1974715136"/>
                  </a:ext>
                </a:extLst>
              </a:tr>
              <a:tr h="440436">
                <a:tc>
                  <a:txBody>
                    <a:bodyPr/>
                    <a:lstStyle/>
                    <a:p>
                      <a:pPr marL="94615" marR="322580" indent="-6350">
                        <a:lnSpc>
                          <a:spcPct val="103000"/>
                        </a:lnSpc>
                        <a:spcAft>
                          <a:spcPts val="840"/>
                        </a:spcAft>
                      </a:pPr>
                      <a:r>
                        <a:rPr lang="en-AU" sz="2000" dirty="0">
                          <a:effectLst/>
                        </a:rPr>
                        <a:t>Anger (rage)</a:t>
                      </a:r>
                      <a:endParaRPr lang="en-AU" sz="2000" dirty="0">
                        <a:solidFill>
                          <a:srgbClr val="000000"/>
                        </a:solidFill>
                        <a:effectLst/>
                        <a:latin typeface="Arial" panose="020B0604020202020204" pitchFamily="34" charset="0"/>
                        <a:ea typeface="Arial" panose="020B0604020202020204" pitchFamily="34" charset="0"/>
                      </a:endParaRPr>
                    </a:p>
                  </a:txBody>
                  <a:tcPr marL="49987" marR="49987" marT="0" marB="0"/>
                </a:tc>
                <a:tc>
                  <a:txBody>
                    <a:bodyPr/>
                    <a:lstStyle/>
                    <a:p>
                      <a:pPr marL="94615" marR="322580" indent="-6350">
                        <a:lnSpc>
                          <a:spcPct val="103000"/>
                        </a:lnSpc>
                        <a:spcAft>
                          <a:spcPts val="840"/>
                        </a:spcAft>
                      </a:pPr>
                      <a:r>
                        <a:rPr lang="en-AU" sz="2000" dirty="0">
                          <a:effectLst/>
                        </a:rPr>
                        <a:t>Vocal, eye expression, posture</a:t>
                      </a:r>
                      <a:endParaRPr lang="en-AU" sz="2000" dirty="0">
                        <a:solidFill>
                          <a:srgbClr val="000000"/>
                        </a:solidFill>
                        <a:effectLst/>
                        <a:latin typeface="Arial" panose="020B0604020202020204" pitchFamily="34" charset="0"/>
                        <a:ea typeface="Arial" panose="020B0604020202020204" pitchFamily="34" charset="0"/>
                      </a:endParaRPr>
                    </a:p>
                  </a:txBody>
                  <a:tcPr marL="49987" marR="49987" marT="0" marB="0"/>
                </a:tc>
                <a:tc>
                  <a:txBody>
                    <a:bodyPr/>
                    <a:lstStyle/>
                    <a:p>
                      <a:pPr marL="94615" marR="322580" indent="-6350">
                        <a:lnSpc>
                          <a:spcPct val="103000"/>
                        </a:lnSpc>
                        <a:spcAft>
                          <a:spcPts val="840"/>
                        </a:spcAft>
                      </a:pPr>
                      <a:r>
                        <a:rPr lang="en-AU" sz="900">
                          <a:effectLst/>
                        </a:rPr>
                        <a:t> </a:t>
                      </a:r>
                      <a:endParaRPr lang="en-AU" sz="900">
                        <a:solidFill>
                          <a:srgbClr val="000000"/>
                        </a:solidFill>
                        <a:effectLst/>
                        <a:latin typeface="Arial" panose="020B0604020202020204" pitchFamily="34" charset="0"/>
                        <a:ea typeface="Arial" panose="020B0604020202020204" pitchFamily="34" charset="0"/>
                      </a:endParaRPr>
                    </a:p>
                  </a:txBody>
                  <a:tcPr marL="49987" marR="49987" marT="0" marB="0"/>
                </a:tc>
                <a:extLst>
                  <a:ext uri="{0D108BD9-81ED-4DB2-BD59-A6C34878D82A}">
                    <a16:rowId xmlns:a16="http://schemas.microsoft.com/office/drawing/2014/main" val="1798165843"/>
                  </a:ext>
                </a:extLst>
              </a:tr>
              <a:tr h="811529">
                <a:tc>
                  <a:txBody>
                    <a:bodyPr/>
                    <a:lstStyle/>
                    <a:p>
                      <a:pPr marL="94615" marR="322580" indent="-6350">
                        <a:lnSpc>
                          <a:spcPct val="103000"/>
                        </a:lnSpc>
                        <a:spcAft>
                          <a:spcPts val="840"/>
                        </a:spcAft>
                      </a:pPr>
                      <a:r>
                        <a:rPr lang="en-AU" sz="2000" dirty="0">
                          <a:effectLst/>
                        </a:rPr>
                        <a:t>Relaxation</a:t>
                      </a:r>
                      <a:endParaRPr lang="en-AU" sz="2000" dirty="0">
                        <a:solidFill>
                          <a:srgbClr val="000000"/>
                        </a:solidFill>
                        <a:effectLst/>
                        <a:latin typeface="Arial" panose="020B0604020202020204" pitchFamily="34" charset="0"/>
                        <a:ea typeface="Arial" panose="020B0604020202020204" pitchFamily="34" charset="0"/>
                      </a:endParaRPr>
                    </a:p>
                  </a:txBody>
                  <a:tcPr marL="49987" marR="49987" marT="0" marB="0"/>
                </a:tc>
                <a:tc>
                  <a:txBody>
                    <a:bodyPr/>
                    <a:lstStyle/>
                    <a:p>
                      <a:pPr marL="94615" marR="322580" indent="-6350">
                        <a:lnSpc>
                          <a:spcPct val="103000"/>
                        </a:lnSpc>
                        <a:spcAft>
                          <a:spcPts val="840"/>
                        </a:spcAft>
                      </a:pPr>
                      <a:r>
                        <a:rPr lang="en-AU" sz="2000" dirty="0">
                          <a:effectLst/>
                        </a:rPr>
                        <a:t>Lying on back asleep, mothers relaxing pouch muscle, mothers allowing small infants to exercise outside pouch</a:t>
                      </a:r>
                      <a:endParaRPr lang="en-AU" sz="2000" dirty="0">
                        <a:solidFill>
                          <a:srgbClr val="000000"/>
                        </a:solidFill>
                        <a:effectLst/>
                        <a:latin typeface="Arial" panose="020B0604020202020204" pitchFamily="34" charset="0"/>
                        <a:ea typeface="Arial" panose="020B0604020202020204" pitchFamily="34" charset="0"/>
                      </a:endParaRPr>
                    </a:p>
                  </a:txBody>
                  <a:tcPr marL="49987" marR="49987" marT="0" marB="0"/>
                </a:tc>
                <a:tc>
                  <a:txBody>
                    <a:bodyPr/>
                    <a:lstStyle/>
                    <a:p>
                      <a:pPr marL="94615" marR="322580" indent="-6350">
                        <a:lnSpc>
                          <a:spcPct val="103000"/>
                        </a:lnSpc>
                        <a:spcAft>
                          <a:spcPts val="840"/>
                        </a:spcAft>
                      </a:pPr>
                      <a:r>
                        <a:rPr lang="en-AU" sz="900" dirty="0">
                          <a:effectLst/>
                        </a:rPr>
                        <a:t> </a:t>
                      </a:r>
                      <a:endParaRPr lang="en-AU" sz="900" dirty="0">
                        <a:solidFill>
                          <a:srgbClr val="000000"/>
                        </a:solidFill>
                        <a:effectLst/>
                        <a:latin typeface="Arial" panose="020B0604020202020204" pitchFamily="34" charset="0"/>
                        <a:ea typeface="Arial" panose="020B0604020202020204" pitchFamily="34" charset="0"/>
                      </a:endParaRPr>
                    </a:p>
                  </a:txBody>
                  <a:tcPr marL="49987" marR="49987" marT="0" marB="0"/>
                </a:tc>
                <a:extLst>
                  <a:ext uri="{0D108BD9-81ED-4DB2-BD59-A6C34878D82A}">
                    <a16:rowId xmlns:a16="http://schemas.microsoft.com/office/drawing/2014/main" val="1781124967"/>
                  </a:ext>
                </a:extLst>
              </a:tr>
            </a:tbl>
          </a:graphicData>
        </a:graphic>
      </p:graphicFrame>
    </p:spTree>
    <p:extLst>
      <p:ext uri="{BB962C8B-B14F-4D97-AF65-F5344CB8AC3E}">
        <p14:creationId xmlns:p14="http://schemas.microsoft.com/office/powerpoint/2010/main" val="7892493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155D6-504D-CCE0-54D8-24F7AF4EAD1A}"/>
              </a:ext>
            </a:extLst>
          </p:cNvPr>
          <p:cNvSpPr>
            <a:spLocks noGrp="1"/>
          </p:cNvSpPr>
          <p:nvPr>
            <p:ph type="title"/>
          </p:nvPr>
        </p:nvSpPr>
        <p:spPr>
          <a:xfrm>
            <a:off x="677334" y="281940"/>
            <a:ext cx="9853506" cy="762000"/>
          </a:xfrm>
        </p:spPr>
        <p:txBody>
          <a:bodyPr/>
          <a:lstStyle/>
          <a:p>
            <a:r>
              <a:rPr lang="en-GB" b="1" dirty="0"/>
              <a:t>Stress and the Autonomic Nervous System</a:t>
            </a:r>
            <a:endParaRPr lang="en-AU" b="1" dirty="0"/>
          </a:p>
        </p:txBody>
      </p:sp>
      <p:sp>
        <p:nvSpPr>
          <p:cNvPr id="3" name="Content Placeholder 2">
            <a:extLst>
              <a:ext uri="{FF2B5EF4-FFF2-40B4-BE49-F238E27FC236}">
                <a16:creationId xmlns:a16="http://schemas.microsoft.com/office/drawing/2014/main" id="{591E6CC7-2782-36CE-6435-78F99CB1786C}"/>
              </a:ext>
            </a:extLst>
          </p:cNvPr>
          <p:cNvSpPr>
            <a:spLocks noGrp="1"/>
          </p:cNvSpPr>
          <p:nvPr>
            <p:ph idx="1"/>
          </p:nvPr>
        </p:nvSpPr>
        <p:spPr>
          <a:xfrm>
            <a:off x="677334" y="1126837"/>
            <a:ext cx="8596668" cy="4914526"/>
          </a:xfrm>
        </p:spPr>
        <p:txBody>
          <a:bodyPr>
            <a:normAutofit/>
          </a:bodyPr>
          <a:lstStyle/>
          <a:p>
            <a:r>
              <a:rPr lang="en-GB" sz="2800" dirty="0"/>
              <a:t>ANS regulates the internal environment of the body such as temperature, heart rate, respiration rate, blood pressure and digestion and comprises:</a:t>
            </a:r>
          </a:p>
          <a:p>
            <a:pPr lvl="1"/>
            <a:r>
              <a:rPr lang="en-GB" sz="2800" dirty="0"/>
              <a:t>Sympathetic nervous system – prepares the body for ‘fight’ or ‘flight’ from a threat in the environment. </a:t>
            </a:r>
          </a:p>
          <a:p>
            <a:pPr lvl="1"/>
            <a:r>
              <a:rPr lang="en-GB" sz="2800" dirty="0"/>
              <a:t>Parasympathetic nervous system – helps regulate the body at rest (‘rest and digest’).</a:t>
            </a:r>
            <a:endParaRPr lang="en-AU" sz="2800" dirty="0"/>
          </a:p>
        </p:txBody>
      </p:sp>
    </p:spTree>
    <p:extLst>
      <p:ext uri="{BB962C8B-B14F-4D97-AF65-F5344CB8AC3E}">
        <p14:creationId xmlns:p14="http://schemas.microsoft.com/office/powerpoint/2010/main" val="30869259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102608"/>
            <a:ext cx="2343912" cy="2755392"/>
          </a:xfrm>
          <a:prstGeom prst="rect">
            <a:avLst/>
          </a:prstGeom>
        </p:spPr>
      </p:pic>
      <p:sp>
        <p:nvSpPr>
          <p:cNvPr id="3" name="TextBox 2"/>
          <p:cNvSpPr txBox="1"/>
          <p:nvPr/>
        </p:nvSpPr>
        <p:spPr>
          <a:xfrm>
            <a:off x="3087757" y="344557"/>
            <a:ext cx="7991060" cy="584775"/>
          </a:xfrm>
          <a:prstGeom prst="rect">
            <a:avLst/>
          </a:prstGeom>
          <a:noFill/>
          <a:ln>
            <a:solidFill>
              <a:schemeClr val="bg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3200" b="1" i="0" u="none" strike="noStrike" kern="1200" cap="none" spc="0" normalizeH="0" baseline="0" noProof="0" dirty="0">
                <a:ln>
                  <a:noFill/>
                </a:ln>
                <a:solidFill>
                  <a:srgbClr val="90C226">
                    <a:lumMod val="50000"/>
                  </a:srgbClr>
                </a:solidFill>
                <a:effectLst/>
                <a:uLnTx/>
                <a:uFillTx/>
                <a:latin typeface="Arial" panose="020B0604020202020204" pitchFamily="34" charset="0"/>
                <a:ea typeface="+mn-ea"/>
                <a:cs typeface="Arial" panose="020B0604020202020204" pitchFamily="34" charset="0"/>
              </a:rPr>
              <a:t>Sympathetic nervous system: Effects</a:t>
            </a:r>
          </a:p>
        </p:txBody>
      </p:sp>
      <p:sp>
        <p:nvSpPr>
          <p:cNvPr id="4" name="TextBox 3"/>
          <p:cNvSpPr txBox="1"/>
          <p:nvPr/>
        </p:nvSpPr>
        <p:spPr>
          <a:xfrm>
            <a:off x="2343912" y="986766"/>
            <a:ext cx="9848087" cy="5016758"/>
          </a:xfrm>
          <a:prstGeom prst="rect">
            <a:avLst/>
          </a:prstGeom>
          <a:noFill/>
          <a:ln>
            <a:solidFill>
              <a:schemeClr val="bg2"/>
            </a:solidFill>
          </a:ln>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400" b="0" i="0" u="none" strike="noStrike" kern="1200" cap="none" spc="0" normalizeH="0" baseline="0" noProof="0" dirty="0">
                <a:ln>
                  <a:noFill/>
                </a:ln>
                <a:solidFill>
                  <a:prstClr val="black"/>
                </a:solidFill>
                <a:effectLst/>
                <a:uLnTx/>
                <a:uFillTx/>
                <a:latin typeface="Trebuchet MS" panose="020B0603020202020204"/>
                <a:ea typeface="+mn-ea"/>
                <a:cs typeface="+mn-cs"/>
              </a:rPr>
              <a:t>Stimulates release of adrenalin – ‘adrenalin rush’</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0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400" b="0" i="0" u="none" strike="noStrike" kern="1200" cap="none" spc="0" normalizeH="0" baseline="0" noProof="0" dirty="0">
                <a:ln>
                  <a:noFill/>
                </a:ln>
                <a:solidFill>
                  <a:prstClr val="black"/>
                </a:solidFill>
                <a:effectLst/>
                <a:uLnTx/>
                <a:uFillTx/>
                <a:latin typeface="Trebuchet MS" panose="020B0603020202020204"/>
                <a:ea typeface="+mn-ea"/>
                <a:cs typeface="+mn-cs"/>
              </a:rPr>
              <a:t>Stimulates glucose release from liver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0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400" b="0" i="0" u="none" strike="noStrike" kern="1200" cap="none" spc="0" normalizeH="0" baseline="0" noProof="0" dirty="0">
                <a:ln>
                  <a:noFill/>
                </a:ln>
                <a:solidFill>
                  <a:prstClr val="black"/>
                </a:solidFill>
                <a:effectLst/>
                <a:uLnTx/>
                <a:uFillTx/>
                <a:latin typeface="Trebuchet MS" panose="020B0603020202020204"/>
                <a:ea typeface="+mn-ea"/>
                <a:cs typeface="+mn-cs"/>
              </a:rPr>
              <a:t>Diverts blood away from GIT, kidneys and skin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0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400" b="0" i="0" u="none" strike="noStrike" kern="1200" cap="none" spc="0" normalizeH="0" baseline="0" noProof="0" dirty="0">
                <a:ln>
                  <a:noFill/>
                </a:ln>
                <a:solidFill>
                  <a:prstClr val="black"/>
                </a:solidFill>
                <a:effectLst/>
                <a:uLnTx/>
                <a:uFillTx/>
                <a:latin typeface="Trebuchet MS" panose="020B0603020202020204"/>
                <a:ea typeface="+mn-ea"/>
                <a:cs typeface="+mn-cs"/>
              </a:rPr>
              <a:t>Enhances blood flow to skeletal muscles (1200%) &amp; lungs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0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400" b="0" i="0" u="none" strike="noStrike" kern="1200" cap="none" spc="0" normalizeH="0" baseline="0" noProof="0" dirty="0">
                <a:ln>
                  <a:noFill/>
                </a:ln>
                <a:solidFill>
                  <a:prstClr val="black"/>
                </a:solidFill>
                <a:effectLst/>
                <a:uLnTx/>
                <a:uFillTx/>
                <a:latin typeface="Trebuchet MS" panose="020B0603020202020204"/>
                <a:ea typeface="+mn-ea"/>
                <a:cs typeface="+mn-cs"/>
              </a:rPr>
              <a:t>Dilates bronchioles (airways) of lungs allowing better oxygen exchange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0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400" b="0" i="0" u="none" strike="noStrike" kern="1200" cap="none" spc="0" normalizeH="0" baseline="0" noProof="0" dirty="0">
                <a:ln>
                  <a:noFill/>
                </a:ln>
                <a:solidFill>
                  <a:prstClr val="black"/>
                </a:solidFill>
                <a:effectLst/>
                <a:uLnTx/>
                <a:uFillTx/>
                <a:latin typeface="Trebuchet MS" panose="020B0603020202020204"/>
                <a:ea typeface="+mn-ea"/>
                <a:cs typeface="+mn-cs"/>
              </a:rPr>
              <a:t>Increases heart rate and contractility of heart cells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0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400" b="0" i="0" u="none" strike="noStrike" kern="1200" cap="none" spc="0" normalizeH="0" baseline="0" noProof="0" dirty="0">
                <a:ln>
                  <a:noFill/>
                </a:ln>
                <a:solidFill>
                  <a:prstClr val="black"/>
                </a:solidFill>
                <a:effectLst/>
                <a:uLnTx/>
                <a:uFillTx/>
                <a:latin typeface="Trebuchet MS" panose="020B0603020202020204"/>
                <a:ea typeface="+mn-ea"/>
                <a:cs typeface="+mn-cs"/>
              </a:rPr>
              <a:t>Dilates cardiac blood vessels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0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400" b="0" i="0" u="none" strike="noStrike" kern="1200" cap="none" spc="0" normalizeH="0" baseline="0" noProof="0" dirty="0">
                <a:ln>
                  <a:noFill/>
                </a:ln>
                <a:solidFill>
                  <a:prstClr val="black"/>
                </a:solidFill>
                <a:effectLst/>
                <a:uLnTx/>
                <a:uFillTx/>
                <a:latin typeface="Trebuchet MS" panose="020B0603020202020204"/>
                <a:ea typeface="+mn-ea"/>
                <a:cs typeface="+mn-cs"/>
              </a:rPr>
              <a:t>Dilates pupils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dirty="0">
                <a:ln>
                  <a:noFill/>
                </a:ln>
                <a:solidFill>
                  <a:prstClr val="black"/>
                </a:solidFill>
                <a:effectLst/>
                <a:uLnTx/>
                <a:uFillTx/>
                <a:latin typeface="Trebuchet MS" panose="020B0603020202020204"/>
                <a:ea typeface="+mn-ea"/>
                <a:cs typeface="+mn-cs"/>
              </a:rPr>
              <a:t> </a:t>
            </a:r>
          </a:p>
          <a:p>
            <a:pPr marR="0" lvl="0" algn="l" defTabSz="457200" rtl="0" eaLnBrk="1" fontAlgn="auto" latinLnBrk="0" hangingPunct="1">
              <a:lnSpc>
                <a:spcPct val="100000"/>
              </a:lnSpc>
              <a:spcBef>
                <a:spcPts val="0"/>
              </a:spcBef>
              <a:spcAft>
                <a:spcPts val="0"/>
              </a:spcAft>
              <a:buClrTx/>
              <a:buSzTx/>
              <a:tabLst/>
              <a:defRPr/>
            </a:pPr>
            <a:endParaRPr kumimoji="0" lang="en-AU" sz="24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360305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AA117-5EC4-4322-B6D2-62E70F9A2EAD}"/>
              </a:ext>
            </a:extLst>
          </p:cNvPr>
          <p:cNvSpPr>
            <a:spLocks noGrp="1"/>
          </p:cNvSpPr>
          <p:nvPr>
            <p:ph type="title"/>
          </p:nvPr>
        </p:nvSpPr>
        <p:spPr>
          <a:xfrm>
            <a:off x="677334" y="92738"/>
            <a:ext cx="8596668" cy="723900"/>
          </a:xfrm>
        </p:spPr>
        <p:txBody>
          <a:bodyPr/>
          <a:lstStyle/>
          <a:p>
            <a:r>
              <a:rPr lang="en-AU" dirty="0"/>
              <a:t>			Fight or Flight Response</a:t>
            </a:r>
            <a:endParaRPr lang="en-AU" sz="4000" b="1" dirty="0"/>
          </a:p>
        </p:txBody>
      </p:sp>
      <p:sp>
        <p:nvSpPr>
          <p:cNvPr id="16" name="TextBox 15">
            <a:extLst>
              <a:ext uri="{FF2B5EF4-FFF2-40B4-BE49-F238E27FC236}">
                <a16:creationId xmlns:a16="http://schemas.microsoft.com/office/drawing/2014/main" id="{5AD35069-84E0-40D6-B84B-A5CD661A8546}"/>
              </a:ext>
            </a:extLst>
          </p:cNvPr>
          <p:cNvSpPr txBox="1"/>
          <p:nvPr/>
        </p:nvSpPr>
        <p:spPr>
          <a:xfrm>
            <a:off x="6954511" y="1712637"/>
            <a:ext cx="4697160"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prstClr val="black"/>
                </a:solidFill>
                <a:effectLst/>
                <a:uLnTx/>
                <a:uFillTx/>
                <a:latin typeface="Trebuchet MS" panose="020B0603020202020204"/>
                <a:ea typeface="+mn-ea"/>
                <a:cs typeface="+mn-cs"/>
              </a:rPr>
              <a:t>Corticotropin Releasing Factor</a:t>
            </a:r>
          </a:p>
        </p:txBody>
      </p:sp>
      <p:sp>
        <p:nvSpPr>
          <p:cNvPr id="17" name="TextBox 16">
            <a:extLst>
              <a:ext uri="{FF2B5EF4-FFF2-40B4-BE49-F238E27FC236}">
                <a16:creationId xmlns:a16="http://schemas.microsoft.com/office/drawing/2014/main" id="{F9E3834B-4A8D-4C65-998B-B0FB368E245A}"/>
              </a:ext>
            </a:extLst>
          </p:cNvPr>
          <p:cNvSpPr txBox="1"/>
          <p:nvPr/>
        </p:nvSpPr>
        <p:spPr>
          <a:xfrm>
            <a:off x="1220896" y="2487608"/>
            <a:ext cx="3067033"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prstClr val="black"/>
                </a:solidFill>
                <a:effectLst/>
                <a:uLnTx/>
                <a:uFillTx/>
                <a:latin typeface="Trebuchet MS" panose="020B0603020202020204"/>
                <a:ea typeface="+mn-ea"/>
                <a:cs typeface="+mn-cs"/>
              </a:rPr>
              <a:t>Sympathetic nervous system</a:t>
            </a:r>
          </a:p>
        </p:txBody>
      </p:sp>
      <p:cxnSp>
        <p:nvCxnSpPr>
          <p:cNvPr id="18" name="Straight Connector 17">
            <a:extLst>
              <a:ext uri="{FF2B5EF4-FFF2-40B4-BE49-F238E27FC236}">
                <a16:creationId xmlns:a16="http://schemas.microsoft.com/office/drawing/2014/main" id="{AF8BC97A-30E0-4193-9E43-5160F1FD8368}"/>
              </a:ext>
            </a:extLst>
          </p:cNvPr>
          <p:cNvCxnSpPr/>
          <p:nvPr/>
        </p:nvCxnSpPr>
        <p:spPr>
          <a:xfrm>
            <a:off x="7524752" y="2964661"/>
            <a:ext cx="0" cy="78185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A86935F2-D420-4FFD-BC71-E7763E8FD462}"/>
              </a:ext>
            </a:extLst>
          </p:cNvPr>
          <p:cNvSpPr txBox="1"/>
          <p:nvPr/>
        </p:nvSpPr>
        <p:spPr>
          <a:xfrm rot="10800000" flipV="1">
            <a:off x="6331543" y="2478344"/>
            <a:ext cx="264794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prstClr val="black"/>
                </a:solidFill>
                <a:effectLst/>
                <a:uLnTx/>
                <a:uFillTx/>
                <a:latin typeface="Trebuchet MS" panose="020B0603020202020204"/>
                <a:ea typeface="+mn-ea"/>
                <a:cs typeface="+mn-cs"/>
              </a:rPr>
              <a:t>Pituitary Gland</a:t>
            </a:r>
          </a:p>
        </p:txBody>
      </p:sp>
      <p:sp>
        <p:nvSpPr>
          <p:cNvPr id="20" name="TextBox 19">
            <a:extLst>
              <a:ext uri="{FF2B5EF4-FFF2-40B4-BE49-F238E27FC236}">
                <a16:creationId xmlns:a16="http://schemas.microsoft.com/office/drawing/2014/main" id="{0E5D2BE8-F76F-4D35-A8E8-DA03188AD451}"/>
              </a:ext>
            </a:extLst>
          </p:cNvPr>
          <p:cNvSpPr txBox="1"/>
          <p:nvPr/>
        </p:nvSpPr>
        <p:spPr>
          <a:xfrm>
            <a:off x="6257927" y="3727846"/>
            <a:ext cx="264794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prstClr val="black"/>
                </a:solidFill>
                <a:effectLst/>
                <a:uLnTx/>
                <a:uFillTx/>
                <a:latin typeface="Trebuchet MS" panose="020B0603020202020204"/>
                <a:ea typeface="+mn-ea"/>
                <a:cs typeface="+mn-cs"/>
              </a:rPr>
              <a:t>Adrenal cortex</a:t>
            </a:r>
          </a:p>
        </p:txBody>
      </p:sp>
      <p:cxnSp>
        <p:nvCxnSpPr>
          <p:cNvPr id="22" name="Straight Connector 21">
            <a:extLst>
              <a:ext uri="{FF2B5EF4-FFF2-40B4-BE49-F238E27FC236}">
                <a16:creationId xmlns:a16="http://schemas.microsoft.com/office/drawing/2014/main" id="{F5B70535-A421-4C0B-BEEB-AEE0643285DC}"/>
              </a:ext>
            </a:extLst>
          </p:cNvPr>
          <p:cNvCxnSpPr>
            <a:cxnSpLocks/>
          </p:cNvCxnSpPr>
          <p:nvPr/>
        </p:nvCxnSpPr>
        <p:spPr>
          <a:xfrm>
            <a:off x="2959446" y="3453160"/>
            <a:ext cx="0" cy="46235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7A8C47D-AD88-47C8-8758-ED25BCD99407}"/>
              </a:ext>
            </a:extLst>
          </p:cNvPr>
          <p:cNvCxnSpPr>
            <a:cxnSpLocks/>
          </p:cNvCxnSpPr>
          <p:nvPr/>
        </p:nvCxnSpPr>
        <p:spPr>
          <a:xfrm>
            <a:off x="1226196" y="3355588"/>
            <a:ext cx="0" cy="245611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6A73D10-CA0D-4D44-B267-3449004059C4}"/>
              </a:ext>
            </a:extLst>
          </p:cNvPr>
          <p:cNvSpPr txBox="1"/>
          <p:nvPr/>
        </p:nvSpPr>
        <p:spPr>
          <a:xfrm>
            <a:off x="1680139" y="3845668"/>
            <a:ext cx="3067021"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prstClr val="black"/>
                </a:solidFill>
                <a:effectLst/>
                <a:uLnTx/>
                <a:uFillTx/>
                <a:latin typeface="Trebuchet MS" panose="020B0603020202020204"/>
                <a:ea typeface="+mn-ea"/>
                <a:cs typeface="+mn-cs"/>
              </a:rPr>
              <a:t>Adrenal medulla</a:t>
            </a:r>
          </a:p>
        </p:txBody>
      </p:sp>
      <p:cxnSp>
        <p:nvCxnSpPr>
          <p:cNvPr id="26" name="Straight Connector 25">
            <a:extLst>
              <a:ext uri="{FF2B5EF4-FFF2-40B4-BE49-F238E27FC236}">
                <a16:creationId xmlns:a16="http://schemas.microsoft.com/office/drawing/2014/main" id="{8BE67E2E-C4E4-4362-8EE6-B0008F5793EA}"/>
              </a:ext>
            </a:extLst>
          </p:cNvPr>
          <p:cNvCxnSpPr>
            <a:cxnSpLocks/>
          </p:cNvCxnSpPr>
          <p:nvPr/>
        </p:nvCxnSpPr>
        <p:spPr>
          <a:xfrm flipH="1">
            <a:off x="6520182" y="4277382"/>
            <a:ext cx="1084118" cy="104225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1958D7E-A4C4-4D35-A73F-322C578AE4FB}"/>
              </a:ext>
            </a:extLst>
          </p:cNvPr>
          <p:cNvCxnSpPr>
            <a:cxnSpLocks/>
          </p:cNvCxnSpPr>
          <p:nvPr/>
        </p:nvCxnSpPr>
        <p:spPr>
          <a:xfrm>
            <a:off x="2999219" y="4454258"/>
            <a:ext cx="1015979" cy="8653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222E4D44-4EAE-4B4D-9A6B-A06B88E8E63F}"/>
              </a:ext>
            </a:extLst>
          </p:cNvPr>
          <p:cNvSpPr txBox="1"/>
          <p:nvPr/>
        </p:nvSpPr>
        <p:spPr>
          <a:xfrm>
            <a:off x="7129311" y="4625337"/>
            <a:ext cx="175734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prstClr val="black"/>
                </a:solidFill>
                <a:effectLst/>
                <a:uLnTx/>
                <a:uFillTx/>
                <a:latin typeface="Trebuchet MS" panose="020B0603020202020204"/>
                <a:ea typeface="+mn-ea"/>
                <a:cs typeface="+mn-cs"/>
              </a:rPr>
              <a:t>Cortisol</a:t>
            </a:r>
          </a:p>
        </p:txBody>
      </p:sp>
      <p:sp>
        <p:nvSpPr>
          <p:cNvPr id="37" name="TextBox 36">
            <a:extLst>
              <a:ext uri="{FF2B5EF4-FFF2-40B4-BE49-F238E27FC236}">
                <a16:creationId xmlns:a16="http://schemas.microsoft.com/office/drawing/2014/main" id="{AE0E72D1-13C6-4D2C-85FC-23048B63AB43}"/>
              </a:ext>
            </a:extLst>
          </p:cNvPr>
          <p:cNvSpPr txBox="1"/>
          <p:nvPr/>
        </p:nvSpPr>
        <p:spPr>
          <a:xfrm>
            <a:off x="1469431" y="4590128"/>
            <a:ext cx="174421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prstClr val="black"/>
                </a:solidFill>
                <a:effectLst/>
                <a:uLnTx/>
                <a:uFillTx/>
                <a:latin typeface="Trebuchet MS" panose="020B0603020202020204"/>
                <a:ea typeface="+mn-ea"/>
                <a:cs typeface="+mn-cs"/>
              </a:rPr>
              <a:t>Adrenalin</a:t>
            </a:r>
          </a:p>
        </p:txBody>
      </p:sp>
      <p:sp>
        <p:nvSpPr>
          <p:cNvPr id="40" name="TextBox 39">
            <a:extLst>
              <a:ext uri="{FF2B5EF4-FFF2-40B4-BE49-F238E27FC236}">
                <a16:creationId xmlns:a16="http://schemas.microsoft.com/office/drawing/2014/main" id="{03AD55AC-912B-4C50-9BAB-79A582F02AA5}"/>
              </a:ext>
            </a:extLst>
          </p:cNvPr>
          <p:cNvSpPr txBox="1"/>
          <p:nvPr/>
        </p:nvSpPr>
        <p:spPr>
          <a:xfrm>
            <a:off x="4091305" y="5157427"/>
            <a:ext cx="2428877"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prstClr val="black"/>
                </a:solidFill>
                <a:effectLst/>
                <a:uLnTx/>
                <a:uFillTx/>
                <a:latin typeface="Trebuchet MS" panose="020B0603020202020204"/>
                <a:ea typeface="+mn-ea"/>
                <a:cs typeface="+mn-cs"/>
              </a:rPr>
              <a:t>Bloodstream</a:t>
            </a:r>
          </a:p>
        </p:txBody>
      </p:sp>
      <p:cxnSp>
        <p:nvCxnSpPr>
          <p:cNvPr id="41" name="Straight Connector 40">
            <a:extLst>
              <a:ext uri="{FF2B5EF4-FFF2-40B4-BE49-F238E27FC236}">
                <a16:creationId xmlns:a16="http://schemas.microsoft.com/office/drawing/2014/main" id="{33229572-AA5A-436C-AB18-02138B6BF775}"/>
              </a:ext>
            </a:extLst>
          </p:cNvPr>
          <p:cNvCxnSpPr>
            <a:cxnSpLocks/>
          </p:cNvCxnSpPr>
          <p:nvPr/>
        </p:nvCxnSpPr>
        <p:spPr>
          <a:xfrm>
            <a:off x="5180034" y="5585544"/>
            <a:ext cx="0" cy="4523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D9153ACB-2FA2-458F-ABE9-40EE4EA7340A}"/>
              </a:ext>
            </a:extLst>
          </p:cNvPr>
          <p:cNvSpPr txBox="1"/>
          <p:nvPr/>
        </p:nvSpPr>
        <p:spPr>
          <a:xfrm>
            <a:off x="1066804" y="5903893"/>
            <a:ext cx="9163041"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FF0000"/>
                </a:solidFill>
                <a:effectLst/>
                <a:uLnTx/>
                <a:uFillTx/>
                <a:latin typeface="Trebuchet MS" panose="020B0603020202020204"/>
                <a:ea typeface="+mn-ea"/>
                <a:cs typeface="+mn-cs"/>
              </a:rPr>
              <a:t>Neural activity </a:t>
            </a:r>
            <a:r>
              <a:rPr kumimoji="0" lang="en-AU" sz="2800" b="0" i="0" u="none" strike="noStrike" kern="1200" cap="none" spc="0" normalizeH="0" baseline="0" noProof="0" dirty="0">
                <a:ln>
                  <a:noFill/>
                </a:ln>
                <a:solidFill>
                  <a:prstClr val="black"/>
                </a:solidFill>
                <a:effectLst/>
                <a:uLnTx/>
                <a:uFillTx/>
                <a:latin typeface="Trebuchet MS" panose="020B0603020202020204"/>
                <a:ea typeface="+mn-ea"/>
                <a:cs typeface="+mn-cs"/>
              </a:rPr>
              <a:t>combines with </a:t>
            </a:r>
            <a:r>
              <a:rPr kumimoji="0" lang="en-AU" sz="2800" b="0" i="0" u="none" strike="noStrike" kern="1200" cap="none" spc="0" normalizeH="0" baseline="0" noProof="0" dirty="0">
                <a:ln>
                  <a:noFill/>
                </a:ln>
                <a:solidFill>
                  <a:srgbClr val="FF0000"/>
                </a:solidFill>
                <a:effectLst/>
                <a:uLnTx/>
                <a:uFillTx/>
                <a:latin typeface="Trebuchet MS" panose="020B0603020202020204"/>
                <a:ea typeface="+mn-ea"/>
                <a:cs typeface="+mn-cs"/>
              </a:rPr>
              <a:t>hormones </a:t>
            </a:r>
            <a:r>
              <a:rPr kumimoji="0" lang="en-AU" sz="2800" b="0" i="0" u="none" strike="noStrike" kern="1200" cap="none" spc="0" normalizeH="0" baseline="0" noProof="0" dirty="0">
                <a:ln>
                  <a:noFill/>
                </a:ln>
                <a:solidFill>
                  <a:prstClr val="black"/>
                </a:solidFill>
                <a:effectLst/>
                <a:uLnTx/>
                <a:uFillTx/>
                <a:latin typeface="Trebuchet MS" panose="020B0603020202020204"/>
                <a:ea typeface="+mn-ea"/>
                <a:cs typeface="+mn-cs"/>
              </a:rPr>
              <a:t>in the blood to constitute the fight or flight response</a:t>
            </a:r>
          </a:p>
        </p:txBody>
      </p:sp>
      <p:sp>
        <p:nvSpPr>
          <p:cNvPr id="3" name="TextBox 2">
            <a:extLst>
              <a:ext uri="{FF2B5EF4-FFF2-40B4-BE49-F238E27FC236}">
                <a16:creationId xmlns:a16="http://schemas.microsoft.com/office/drawing/2014/main" id="{97278648-6B69-B31E-0C66-30984352D8EB}"/>
              </a:ext>
            </a:extLst>
          </p:cNvPr>
          <p:cNvSpPr txBox="1"/>
          <p:nvPr/>
        </p:nvSpPr>
        <p:spPr>
          <a:xfrm>
            <a:off x="3773686" y="902008"/>
            <a:ext cx="2699858"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prstClr val="black"/>
                </a:solidFill>
                <a:effectLst/>
                <a:uLnTx/>
                <a:uFillTx/>
                <a:latin typeface="Trebuchet MS" panose="020B0603020202020204"/>
                <a:ea typeface="+mn-ea"/>
                <a:cs typeface="+mn-cs"/>
              </a:rPr>
              <a:t>	Central Nervous System</a:t>
            </a:r>
          </a:p>
        </p:txBody>
      </p:sp>
      <p:cxnSp>
        <p:nvCxnSpPr>
          <p:cNvPr id="7" name="Straight Connector 6">
            <a:extLst>
              <a:ext uri="{FF2B5EF4-FFF2-40B4-BE49-F238E27FC236}">
                <a16:creationId xmlns:a16="http://schemas.microsoft.com/office/drawing/2014/main" id="{B7D050A2-D391-0EA1-3773-7B63C9A7B10F}"/>
              </a:ext>
            </a:extLst>
          </p:cNvPr>
          <p:cNvCxnSpPr>
            <a:endCxn id="17" idx="0"/>
          </p:cNvCxnSpPr>
          <p:nvPr/>
        </p:nvCxnSpPr>
        <p:spPr>
          <a:xfrm flipH="1">
            <a:off x="2754413" y="1711757"/>
            <a:ext cx="980358" cy="775851"/>
          </a:xfrm>
          <a:prstGeom prst="line">
            <a:avLst/>
          </a:prstGeom>
        </p:spPr>
        <p:style>
          <a:lnRef idx="3">
            <a:schemeClr val="dk1"/>
          </a:lnRef>
          <a:fillRef idx="0">
            <a:schemeClr val="dk1"/>
          </a:fillRef>
          <a:effectRef idx="2">
            <a:schemeClr val="dk1"/>
          </a:effectRef>
          <a:fontRef idx="minor">
            <a:schemeClr val="tx1"/>
          </a:fontRef>
        </p:style>
      </p:cxnSp>
      <p:cxnSp>
        <p:nvCxnSpPr>
          <p:cNvPr id="9" name="Straight Connector 8">
            <a:extLst>
              <a:ext uri="{FF2B5EF4-FFF2-40B4-BE49-F238E27FC236}">
                <a16:creationId xmlns:a16="http://schemas.microsoft.com/office/drawing/2014/main" id="{2EDB61B3-05EA-5032-2D05-EA2976AD779B}"/>
              </a:ext>
            </a:extLst>
          </p:cNvPr>
          <p:cNvCxnSpPr>
            <a:cxnSpLocks/>
          </p:cNvCxnSpPr>
          <p:nvPr/>
        </p:nvCxnSpPr>
        <p:spPr>
          <a:xfrm>
            <a:off x="6520182" y="1689805"/>
            <a:ext cx="844892" cy="848832"/>
          </a:xfrm>
          <a:prstGeom prst="line">
            <a:avLst/>
          </a:prstGeom>
        </p:spPr>
        <p:style>
          <a:lnRef idx="3">
            <a:schemeClr val="dk1"/>
          </a:lnRef>
          <a:fillRef idx="0">
            <a:schemeClr val="dk1"/>
          </a:fillRef>
          <a:effectRef idx="2">
            <a:schemeClr val="dk1"/>
          </a:effectRef>
          <a:fontRef idx="minor">
            <a:schemeClr val="tx1"/>
          </a:fontRef>
        </p:style>
      </p:cxnSp>
      <p:sp>
        <p:nvSpPr>
          <p:cNvPr id="4" name="TextBox 3">
            <a:extLst>
              <a:ext uri="{FF2B5EF4-FFF2-40B4-BE49-F238E27FC236}">
                <a16:creationId xmlns:a16="http://schemas.microsoft.com/office/drawing/2014/main" id="{23D90E17-3025-7633-15ED-70ABBB2B0928}"/>
              </a:ext>
            </a:extLst>
          </p:cNvPr>
          <p:cNvSpPr txBox="1"/>
          <p:nvPr/>
        </p:nvSpPr>
        <p:spPr>
          <a:xfrm rot="10800000" flipV="1">
            <a:off x="7426051" y="3157310"/>
            <a:ext cx="4495781"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000" dirty="0">
                <a:solidFill>
                  <a:prstClr val="black"/>
                </a:solidFill>
                <a:latin typeface="Trebuchet MS" panose="020B0603020202020204"/>
              </a:rPr>
              <a:t>Adrenocorticotropic</a:t>
            </a:r>
            <a:r>
              <a:rPr lang="en-AU" sz="2000" dirty="0">
                <a:solidFill>
                  <a:prstClr val="black"/>
                </a:solidFill>
                <a:latin typeface="Trebuchet MS" panose="020B0603020202020204"/>
              </a:rPr>
              <a:t> Hormone</a:t>
            </a:r>
            <a:endParaRPr kumimoji="0" lang="en-AU" sz="20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6235197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102608"/>
            <a:ext cx="2343912" cy="2755392"/>
          </a:xfrm>
          <a:prstGeom prst="rect">
            <a:avLst/>
          </a:prstGeom>
        </p:spPr>
      </p:pic>
      <p:pic>
        <p:nvPicPr>
          <p:cNvPr id="6" name="Picture 2" descr="http://marciebrockbookmarketingmaven.files.wordpress.com/2014/01/fight-vs-relax.jpg?w=500&amp;h=28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980635" y="1862723"/>
            <a:ext cx="6350000" cy="35941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923182" y="146039"/>
            <a:ext cx="3140765" cy="584775"/>
          </a:xfrm>
          <a:prstGeom prst="rect">
            <a:avLst/>
          </a:prstGeom>
          <a:noFill/>
          <a:ln>
            <a:solidFill>
              <a:schemeClr val="bg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3200" b="1" i="0" u="none" strike="noStrike" kern="1200" cap="none" spc="0" normalizeH="0" baseline="0" noProof="0" dirty="0">
                <a:ln>
                  <a:noFill/>
                </a:ln>
                <a:solidFill>
                  <a:srgbClr val="90C226">
                    <a:lumMod val="50000"/>
                  </a:srgbClr>
                </a:solidFill>
                <a:effectLst/>
                <a:uLnTx/>
                <a:uFillTx/>
                <a:latin typeface="Arial" panose="020B0604020202020204" pitchFamily="34" charset="0"/>
                <a:ea typeface="+mn-ea"/>
                <a:cs typeface="Arial" panose="020B0604020202020204" pitchFamily="34" charset="0"/>
              </a:rPr>
              <a:t>Fear factor</a:t>
            </a:r>
          </a:p>
        </p:txBody>
      </p:sp>
      <p:sp>
        <p:nvSpPr>
          <p:cNvPr id="8" name="TextBox 7"/>
          <p:cNvSpPr txBox="1"/>
          <p:nvPr/>
        </p:nvSpPr>
        <p:spPr>
          <a:xfrm>
            <a:off x="2343912" y="881270"/>
            <a:ext cx="8070574" cy="1200329"/>
          </a:xfrm>
          <a:prstGeom prst="rect">
            <a:avLst/>
          </a:prstGeom>
          <a:noFill/>
          <a:ln>
            <a:solidFill>
              <a:schemeClr val="bg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prstClr val="black"/>
                </a:solidFill>
                <a:effectLst/>
                <a:uLnTx/>
                <a:uFillTx/>
                <a:latin typeface="Trebuchet MS" panose="020B0603020202020204"/>
                <a:ea typeface="+mn-ea"/>
                <a:cs typeface="+mn-cs"/>
              </a:rPr>
              <a:t>Overwhelming fear &amp; anxiety trigger the sympathetic nervous system  &amp; release of hormones such as adrenalin and cortisol</a:t>
            </a:r>
          </a:p>
        </p:txBody>
      </p:sp>
      <p:sp>
        <p:nvSpPr>
          <p:cNvPr id="9" name="TextBox 8"/>
          <p:cNvSpPr txBox="1"/>
          <p:nvPr/>
        </p:nvSpPr>
        <p:spPr>
          <a:xfrm>
            <a:off x="2749826" y="5685182"/>
            <a:ext cx="3326295" cy="369332"/>
          </a:xfrm>
          <a:prstGeom prst="rect">
            <a:avLst/>
          </a:prstGeom>
          <a:noFill/>
          <a:ln>
            <a:solidFill>
              <a:schemeClr val="bg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Sympathetic - fight or flight</a:t>
            </a:r>
          </a:p>
        </p:txBody>
      </p:sp>
      <p:sp>
        <p:nvSpPr>
          <p:cNvPr id="10" name="TextBox 9"/>
          <p:cNvSpPr txBox="1"/>
          <p:nvPr/>
        </p:nvSpPr>
        <p:spPr>
          <a:xfrm>
            <a:off x="6076120" y="5698434"/>
            <a:ext cx="4071179" cy="646331"/>
          </a:xfrm>
          <a:prstGeom prst="rect">
            <a:avLst/>
          </a:prstGeom>
          <a:noFill/>
          <a:ln>
            <a:solidFill>
              <a:schemeClr val="bg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Parasympathetic ventral vagal – rest and digest</a:t>
            </a:r>
          </a:p>
        </p:txBody>
      </p:sp>
    </p:spTree>
    <p:extLst>
      <p:ext uri="{BB962C8B-B14F-4D97-AF65-F5344CB8AC3E}">
        <p14:creationId xmlns:p14="http://schemas.microsoft.com/office/powerpoint/2010/main" val="30464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1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25957</TotalTime>
  <Words>2741</Words>
  <Application>Microsoft Office PowerPoint</Application>
  <PresentationFormat>Widescreen</PresentationFormat>
  <Paragraphs>552</Paragraphs>
  <Slides>38</Slides>
  <Notes>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38</vt:i4>
      </vt:variant>
    </vt:vector>
  </HeadingPairs>
  <TitlesOfParts>
    <vt:vector size="46" baseType="lpstr">
      <vt:lpstr>Arial</vt:lpstr>
      <vt:lpstr>Calibri</vt:lpstr>
      <vt:lpstr>Century</vt:lpstr>
      <vt:lpstr>Trebuchet MS</vt:lpstr>
      <vt:lpstr>Wingdings</vt:lpstr>
      <vt:lpstr>Wingdings 3</vt:lpstr>
      <vt:lpstr>Facet</vt:lpstr>
      <vt:lpstr>1_Facet</vt:lpstr>
      <vt:lpstr>PowerPoint Presentation</vt:lpstr>
      <vt:lpstr>       Overview</vt:lpstr>
      <vt:lpstr>  The emotional lives of macropods</vt:lpstr>
      <vt:lpstr>Observed Emotional &amp; Cultural  Behaviour</vt:lpstr>
      <vt:lpstr>Observed Emotional Behaviour Markers in the Kangaroo</vt:lpstr>
      <vt:lpstr>Stress and the Autonomic Nervous System</vt:lpstr>
      <vt:lpstr>PowerPoint Presentation</vt:lpstr>
      <vt:lpstr>   Fight or Flight Response</vt:lpstr>
      <vt:lpstr>PowerPoint Presentation</vt:lpstr>
      <vt:lpstr>PowerPoint Presentation</vt:lpstr>
      <vt:lpstr>   Cortisol Contribution</vt:lpstr>
      <vt:lpstr>Stress in Macropods</vt:lpstr>
      <vt:lpstr>    Measuring Cortisol in Wildlife for       Post-trauma Assessment</vt:lpstr>
      <vt:lpstr>     Exertional Rhabdomyolysis</vt:lpstr>
      <vt:lpstr>   Selected cases – Cortisol &amp; CK data</vt:lpstr>
      <vt:lpstr>Black Summer Bush Fires</vt:lpstr>
      <vt:lpstr>     Cinder’s  story</vt:lpstr>
      <vt:lpstr>Observations from the burns case data</vt:lpstr>
      <vt:lpstr>Wire Fence Entanglement</vt:lpstr>
      <vt:lpstr>      Basil’s story</vt:lpstr>
      <vt:lpstr>Observations from the fence hanger data</vt:lpstr>
      <vt:lpstr>Dog Attack</vt:lpstr>
      <vt:lpstr>Dog Attack Recovery Over Time</vt:lpstr>
      <vt:lpstr>Carrie’s story</vt:lpstr>
      <vt:lpstr>PowerPoint Presentation</vt:lpstr>
      <vt:lpstr>Observations from Dog Attack Data</vt:lpstr>
      <vt:lpstr>     Three Stress Categories</vt:lpstr>
      <vt:lpstr>Stress – Category 2: The case of Iggy</vt:lpstr>
      <vt:lpstr> Stress Category 3: The case of Toto</vt:lpstr>
      <vt:lpstr>Polyvagal Theory: ANS and Vagal Nervous System</vt:lpstr>
      <vt:lpstr>The Polyvagal Theory in Action</vt:lpstr>
      <vt:lpstr>Neuroception – interpreting safety and risk</vt:lpstr>
      <vt:lpstr>   Fight or Flight (ready for action)     Sympathetic</vt:lpstr>
      <vt:lpstr>  Rest &amp; digest (safe, socially engaged)   Parasympathetic - Ventral Vagal </vt:lpstr>
      <vt:lpstr>       Shutdown         Dorsal Vagal</vt:lpstr>
      <vt:lpstr>Polyvagal Rehabilitation: Self-regulation, attachment, communication &amp; support </vt:lpstr>
      <vt:lpstr>The mystery of shutdown and the question of myopathy in macropods</vt:lpstr>
      <vt:lpstr>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Macropod Training Course 31 JulY, 2022</dc:title>
  <dc:creator>Rosemary</dc:creator>
  <cp:lastModifiedBy>Rosemary</cp:lastModifiedBy>
  <cp:revision>56</cp:revision>
  <cp:lastPrinted>2023-07-24T10:42:35Z</cp:lastPrinted>
  <dcterms:created xsi:type="dcterms:W3CDTF">2022-07-10T02:33:26Z</dcterms:created>
  <dcterms:modified xsi:type="dcterms:W3CDTF">2023-08-12T06:06:55Z</dcterms:modified>
</cp:coreProperties>
</file>